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9"/>
  </p:notesMasterIdLst>
  <p:sldIdLst>
    <p:sldId id="4145" r:id="rId2"/>
    <p:sldId id="4146" r:id="rId3"/>
    <p:sldId id="4059" r:id="rId4"/>
    <p:sldId id="4147" r:id="rId5"/>
    <p:sldId id="4148" r:id="rId6"/>
    <p:sldId id="3321" r:id="rId7"/>
    <p:sldId id="4153" r:id="rId8"/>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F9000"/>
    <a:srgbClr val="FFC000"/>
    <a:srgbClr val="2F5597"/>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4" d="100"/>
          <a:sy n="64" d="100"/>
        </p:scale>
        <p:origin x="68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DAB3DF32-A779-4CC0-8F79-3C91757F897B}" type="datetimeFigureOut">
              <a:rPr lang="en-GB" smtClean="0"/>
              <a:t>19/09/2022</a:t>
            </a:fld>
            <a:endParaRPr lang="en-GB"/>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51388"/>
            <a:ext cx="5438775" cy="38877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63"/>
            <a:ext cx="2946400"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377363"/>
            <a:ext cx="2946400" cy="495300"/>
          </a:xfrm>
          <a:prstGeom prst="rect">
            <a:avLst/>
          </a:prstGeom>
        </p:spPr>
        <p:txBody>
          <a:bodyPr vert="horz" lIns="91440" tIns="45720" rIns="91440" bIns="45720" rtlCol="0" anchor="b"/>
          <a:lstStyle>
            <a:lvl1pPr algn="r">
              <a:defRPr sz="1200"/>
            </a:lvl1pPr>
          </a:lstStyle>
          <a:p>
            <a:fld id="{DC7BA670-FD4A-4F9F-9730-6B2DD16B375A}" type="slidenum">
              <a:rPr lang="en-GB" smtClean="0"/>
              <a:t>‹#›</a:t>
            </a:fld>
            <a:endParaRPr lang="en-GB"/>
          </a:p>
        </p:txBody>
      </p:sp>
    </p:spTree>
    <p:extLst>
      <p:ext uri="{BB962C8B-B14F-4D97-AF65-F5344CB8AC3E}">
        <p14:creationId xmlns:p14="http://schemas.microsoft.com/office/powerpoint/2010/main" val="3178611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967388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3B1DF-8631-5C8D-2247-22C19B384A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4A9C781-56E6-8C82-2020-0A6D73DCF0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C2AF262-8FAE-4CE3-B4E2-8846BFDC8E85}"/>
              </a:ext>
            </a:extLst>
          </p:cNvPr>
          <p:cNvSpPr>
            <a:spLocks noGrp="1"/>
          </p:cNvSpPr>
          <p:nvPr>
            <p:ph type="dt" sz="half" idx="10"/>
          </p:nvPr>
        </p:nvSpPr>
        <p:spPr/>
        <p:txBody>
          <a:bodyPr/>
          <a:lstStyle/>
          <a:p>
            <a:fld id="{CB46B8E0-609B-4547-B649-5E071D7DCA81}" type="datetimeFigureOut">
              <a:rPr lang="en-GB" smtClean="0"/>
              <a:t>19/09/2022</a:t>
            </a:fld>
            <a:endParaRPr lang="en-GB"/>
          </a:p>
        </p:txBody>
      </p:sp>
      <p:sp>
        <p:nvSpPr>
          <p:cNvPr id="5" name="Footer Placeholder 4">
            <a:extLst>
              <a:ext uri="{FF2B5EF4-FFF2-40B4-BE49-F238E27FC236}">
                <a16:creationId xmlns:a16="http://schemas.microsoft.com/office/drawing/2014/main" id="{8870D1D8-B6CB-984A-68CC-278F5AF7F5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DD3AEF-ADF3-15DA-3A25-4BA0D6A96892}"/>
              </a:ext>
            </a:extLst>
          </p:cNvPr>
          <p:cNvSpPr>
            <a:spLocks noGrp="1"/>
          </p:cNvSpPr>
          <p:nvPr>
            <p:ph type="sldNum" sz="quarter" idx="12"/>
          </p:nvPr>
        </p:nvSpPr>
        <p:spPr/>
        <p:txBody>
          <a:bodyPr/>
          <a:lstStyle/>
          <a:p>
            <a:fld id="{7C762BAE-7E88-4E1F-9614-4BD8135BA589}" type="slidenum">
              <a:rPr lang="en-GB" smtClean="0"/>
              <a:t>‹#›</a:t>
            </a:fld>
            <a:endParaRPr lang="en-GB"/>
          </a:p>
        </p:txBody>
      </p:sp>
    </p:spTree>
    <p:extLst>
      <p:ext uri="{BB962C8B-B14F-4D97-AF65-F5344CB8AC3E}">
        <p14:creationId xmlns:p14="http://schemas.microsoft.com/office/powerpoint/2010/main" val="1201160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2EB4F-6D84-E8F1-DEF9-2CBBE74444E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13A555-0E16-8665-1D6A-C13173771B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13F16C-BFDA-3EB3-B849-244CA835AAF9}"/>
              </a:ext>
            </a:extLst>
          </p:cNvPr>
          <p:cNvSpPr>
            <a:spLocks noGrp="1"/>
          </p:cNvSpPr>
          <p:nvPr>
            <p:ph type="dt" sz="half" idx="10"/>
          </p:nvPr>
        </p:nvSpPr>
        <p:spPr/>
        <p:txBody>
          <a:bodyPr/>
          <a:lstStyle/>
          <a:p>
            <a:fld id="{CB46B8E0-609B-4547-B649-5E071D7DCA81}" type="datetimeFigureOut">
              <a:rPr lang="en-GB" smtClean="0"/>
              <a:t>19/09/2022</a:t>
            </a:fld>
            <a:endParaRPr lang="en-GB"/>
          </a:p>
        </p:txBody>
      </p:sp>
      <p:sp>
        <p:nvSpPr>
          <p:cNvPr id="5" name="Footer Placeholder 4">
            <a:extLst>
              <a:ext uri="{FF2B5EF4-FFF2-40B4-BE49-F238E27FC236}">
                <a16:creationId xmlns:a16="http://schemas.microsoft.com/office/drawing/2014/main" id="{19F43BED-03CD-A089-8148-1D05A13A00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FF72DB-89A7-9201-13A3-628BEE20C8DB}"/>
              </a:ext>
            </a:extLst>
          </p:cNvPr>
          <p:cNvSpPr>
            <a:spLocks noGrp="1"/>
          </p:cNvSpPr>
          <p:nvPr>
            <p:ph type="sldNum" sz="quarter" idx="12"/>
          </p:nvPr>
        </p:nvSpPr>
        <p:spPr/>
        <p:txBody>
          <a:bodyPr/>
          <a:lstStyle/>
          <a:p>
            <a:fld id="{7C762BAE-7E88-4E1F-9614-4BD8135BA589}" type="slidenum">
              <a:rPr lang="en-GB" smtClean="0"/>
              <a:t>‹#›</a:t>
            </a:fld>
            <a:endParaRPr lang="en-GB"/>
          </a:p>
        </p:txBody>
      </p:sp>
    </p:spTree>
    <p:extLst>
      <p:ext uri="{BB962C8B-B14F-4D97-AF65-F5344CB8AC3E}">
        <p14:creationId xmlns:p14="http://schemas.microsoft.com/office/powerpoint/2010/main" val="2092286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1998C3-89A3-DC1A-0093-0CB3F74868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F69E55A-7296-C833-FE77-FADE106C39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F0A1EB-F278-9EAB-2BD2-7EFFC117C113}"/>
              </a:ext>
            </a:extLst>
          </p:cNvPr>
          <p:cNvSpPr>
            <a:spLocks noGrp="1"/>
          </p:cNvSpPr>
          <p:nvPr>
            <p:ph type="dt" sz="half" idx="10"/>
          </p:nvPr>
        </p:nvSpPr>
        <p:spPr/>
        <p:txBody>
          <a:bodyPr/>
          <a:lstStyle/>
          <a:p>
            <a:fld id="{CB46B8E0-609B-4547-B649-5E071D7DCA81}" type="datetimeFigureOut">
              <a:rPr lang="en-GB" smtClean="0"/>
              <a:t>19/09/2022</a:t>
            </a:fld>
            <a:endParaRPr lang="en-GB"/>
          </a:p>
        </p:txBody>
      </p:sp>
      <p:sp>
        <p:nvSpPr>
          <p:cNvPr id="5" name="Footer Placeholder 4">
            <a:extLst>
              <a:ext uri="{FF2B5EF4-FFF2-40B4-BE49-F238E27FC236}">
                <a16:creationId xmlns:a16="http://schemas.microsoft.com/office/drawing/2014/main" id="{EC2715CC-DA01-F585-2576-AAC514EB75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777169-A72D-1231-66B3-1CC551D89EBB}"/>
              </a:ext>
            </a:extLst>
          </p:cNvPr>
          <p:cNvSpPr>
            <a:spLocks noGrp="1"/>
          </p:cNvSpPr>
          <p:nvPr>
            <p:ph type="sldNum" sz="quarter" idx="12"/>
          </p:nvPr>
        </p:nvSpPr>
        <p:spPr/>
        <p:txBody>
          <a:bodyPr/>
          <a:lstStyle/>
          <a:p>
            <a:fld id="{7C762BAE-7E88-4E1F-9614-4BD8135BA589}" type="slidenum">
              <a:rPr lang="en-GB" smtClean="0"/>
              <a:t>‹#›</a:t>
            </a:fld>
            <a:endParaRPr lang="en-GB"/>
          </a:p>
        </p:txBody>
      </p:sp>
    </p:spTree>
    <p:extLst>
      <p:ext uri="{BB962C8B-B14F-4D97-AF65-F5344CB8AC3E}">
        <p14:creationId xmlns:p14="http://schemas.microsoft.com/office/powerpoint/2010/main" val="1811859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9C2184-380D-9D3D-7269-E8FB4EA01719}"/>
              </a:ext>
            </a:extLst>
          </p:cNvPr>
          <p:cNvPicPr>
            <a:picLocks noChangeAspect="1"/>
          </p:cNvPicPr>
          <p:nvPr userDrawn="1"/>
        </p:nvPicPr>
        <p:blipFill>
          <a:blip r:embed="rId2">
            <a:clrChange>
              <a:clrFrom>
                <a:srgbClr val="FFFFFF"/>
              </a:clrFrom>
              <a:clrTo>
                <a:srgbClr val="FFFFFF">
                  <a:alpha val="0"/>
                </a:srgbClr>
              </a:clrTo>
            </a:clrChange>
            <a:alphaModFix amt="20000"/>
          </a:blip>
          <a:stretch>
            <a:fillRect/>
          </a:stretch>
        </p:blipFill>
        <p:spPr>
          <a:xfrm>
            <a:off x="10205545" y="5663132"/>
            <a:ext cx="1839308" cy="1341761"/>
          </a:xfrm>
          <a:prstGeom prst="rect">
            <a:avLst/>
          </a:prstGeom>
        </p:spPr>
      </p:pic>
      <p:sp>
        <p:nvSpPr>
          <p:cNvPr id="3" name="Isosceles Triangle 2">
            <a:extLst>
              <a:ext uri="{FF2B5EF4-FFF2-40B4-BE49-F238E27FC236}">
                <a16:creationId xmlns:a16="http://schemas.microsoft.com/office/drawing/2014/main" id="{58F188E4-CFCD-CABB-CEF4-3BB3AB965231}"/>
              </a:ext>
            </a:extLst>
          </p:cNvPr>
          <p:cNvSpPr>
            <a:spLocks noChangeAspect="1"/>
          </p:cNvSpPr>
          <p:nvPr userDrawn="1"/>
        </p:nvSpPr>
        <p:spPr>
          <a:xfrm>
            <a:off x="0" y="1812493"/>
            <a:ext cx="4361064" cy="5040000"/>
          </a:xfrm>
          <a:prstGeom prst="triangle">
            <a:avLst/>
          </a:prstGeom>
          <a:blipFill dpi="0" rotWithShape="1">
            <a:blip r:embed="rId3">
              <a:alphaModFix amt="20000"/>
              <a:extLst>
                <a:ext uri="{28A0092B-C50C-407E-A947-70E740481C1C}">
                  <a14:useLocalDpi xmlns:a14="http://schemas.microsoft.com/office/drawing/2010/main" val="0"/>
                </a:ext>
              </a:extLst>
            </a:blip>
            <a:srcRect/>
            <a:stretch>
              <a:fillRect l="-767" r="-7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Isosceles Triangle 3">
            <a:extLst>
              <a:ext uri="{FF2B5EF4-FFF2-40B4-BE49-F238E27FC236}">
                <a16:creationId xmlns:a16="http://schemas.microsoft.com/office/drawing/2014/main" id="{471CADD8-28A4-0ACB-9402-696901492EDF}"/>
              </a:ext>
            </a:extLst>
          </p:cNvPr>
          <p:cNvSpPr>
            <a:spLocks noChangeAspect="1"/>
          </p:cNvSpPr>
          <p:nvPr userDrawn="1"/>
        </p:nvSpPr>
        <p:spPr>
          <a:xfrm rot="10800000">
            <a:off x="2053678" y="-14404"/>
            <a:ext cx="4622728" cy="5342404"/>
          </a:xfrm>
          <a:prstGeom prst="triangle">
            <a:avLst/>
          </a:prstGeom>
          <a:blipFill dpi="0" rotWithShape="0">
            <a:blip r:embed="rId4">
              <a:alphaModFix amt="2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a:extLst>
              <a:ext uri="{FF2B5EF4-FFF2-40B4-BE49-F238E27FC236}">
                <a16:creationId xmlns:a16="http://schemas.microsoft.com/office/drawing/2014/main" id="{AFE149E2-510A-C731-F7D7-6D5CB8ED786E}"/>
              </a:ext>
            </a:extLst>
          </p:cNvPr>
          <p:cNvSpPr>
            <a:spLocks noChangeAspect="1"/>
          </p:cNvSpPr>
          <p:nvPr userDrawn="1"/>
        </p:nvSpPr>
        <p:spPr>
          <a:xfrm>
            <a:off x="4351125" y="3404804"/>
            <a:ext cx="2990440" cy="3456000"/>
          </a:xfrm>
          <a:prstGeom prst="triangle">
            <a:avLst/>
          </a:prstGeom>
          <a:blipFill>
            <a:blip r:embed="rId5">
              <a:alphaModFix amt="2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7383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A32BE-B2C2-8593-6236-8B1BE01019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7BEB16-D0A8-CD38-F7F5-7185837EF8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7F3D38-743E-46A3-5F4B-52E5316B834F}"/>
              </a:ext>
            </a:extLst>
          </p:cNvPr>
          <p:cNvSpPr>
            <a:spLocks noGrp="1"/>
          </p:cNvSpPr>
          <p:nvPr>
            <p:ph type="dt" sz="half" idx="10"/>
          </p:nvPr>
        </p:nvSpPr>
        <p:spPr/>
        <p:txBody>
          <a:bodyPr/>
          <a:lstStyle/>
          <a:p>
            <a:fld id="{CB46B8E0-609B-4547-B649-5E071D7DCA81}" type="datetimeFigureOut">
              <a:rPr lang="en-GB" smtClean="0"/>
              <a:t>19/09/2022</a:t>
            </a:fld>
            <a:endParaRPr lang="en-GB"/>
          </a:p>
        </p:txBody>
      </p:sp>
      <p:sp>
        <p:nvSpPr>
          <p:cNvPr id="5" name="Footer Placeholder 4">
            <a:extLst>
              <a:ext uri="{FF2B5EF4-FFF2-40B4-BE49-F238E27FC236}">
                <a16:creationId xmlns:a16="http://schemas.microsoft.com/office/drawing/2014/main" id="{7244AA21-243D-F117-0A02-9EDFF28F18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21A0F1-EBA3-C13B-3FB5-2B818F32AE3C}"/>
              </a:ext>
            </a:extLst>
          </p:cNvPr>
          <p:cNvSpPr>
            <a:spLocks noGrp="1"/>
          </p:cNvSpPr>
          <p:nvPr>
            <p:ph type="sldNum" sz="quarter" idx="12"/>
          </p:nvPr>
        </p:nvSpPr>
        <p:spPr/>
        <p:txBody>
          <a:bodyPr/>
          <a:lstStyle/>
          <a:p>
            <a:fld id="{7C762BAE-7E88-4E1F-9614-4BD8135BA589}" type="slidenum">
              <a:rPr lang="en-GB" smtClean="0"/>
              <a:t>‹#›</a:t>
            </a:fld>
            <a:endParaRPr lang="en-GB"/>
          </a:p>
        </p:txBody>
      </p:sp>
    </p:spTree>
    <p:extLst>
      <p:ext uri="{BB962C8B-B14F-4D97-AF65-F5344CB8AC3E}">
        <p14:creationId xmlns:p14="http://schemas.microsoft.com/office/powerpoint/2010/main" val="1084018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BBB60-1176-9F59-66D3-5DA3990EFC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6DA37BA-505B-55F7-3B90-6756BEF728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E5D7EC-6431-BA75-163C-6BA66DD2C18A}"/>
              </a:ext>
            </a:extLst>
          </p:cNvPr>
          <p:cNvSpPr>
            <a:spLocks noGrp="1"/>
          </p:cNvSpPr>
          <p:nvPr>
            <p:ph type="dt" sz="half" idx="10"/>
          </p:nvPr>
        </p:nvSpPr>
        <p:spPr/>
        <p:txBody>
          <a:bodyPr/>
          <a:lstStyle/>
          <a:p>
            <a:fld id="{CB46B8E0-609B-4547-B649-5E071D7DCA81}" type="datetimeFigureOut">
              <a:rPr lang="en-GB" smtClean="0"/>
              <a:t>19/09/2022</a:t>
            </a:fld>
            <a:endParaRPr lang="en-GB"/>
          </a:p>
        </p:txBody>
      </p:sp>
      <p:sp>
        <p:nvSpPr>
          <p:cNvPr id="5" name="Footer Placeholder 4">
            <a:extLst>
              <a:ext uri="{FF2B5EF4-FFF2-40B4-BE49-F238E27FC236}">
                <a16:creationId xmlns:a16="http://schemas.microsoft.com/office/drawing/2014/main" id="{E69F440A-B26F-6C8E-71CD-9D8BCF3BAB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B654C2-3E63-48BC-DFF6-9DDF06ED1384}"/>
              </a:ext>
            </a:extLst>
          </p:cNvPr>
          <p:cNvSpPr>
            <a:spLocks noGrp="1"/>
          </p:cNvSpPr>
          <p:nvPr>
            <p:ph type="sldNum" sz="quarter" idx="12"/>
          </p:nvPr>
        </p:nvSpPr>
        <p:spPr/>
        <p:txBody>
          <a:bodyPr/>
          <a:lstStyle/>
          <a:p>
            <a:fld id="{7C762BAE-7E88-4E1F-9614-4BD8135BA589}" type="slidenum">
              <a:rPr lang="en-GB" smtClean="0"/>
              <a:t>‹#›</a:t>
            </a:fld>
            <a:endParaRPr lang="en-GB"/>
          </a:p>
        </p:txBody>
      </p:sp>
    </p:spTree>
    <p:extLst>
      <p:ext uri="{BB962C8B-B14F-4D97-AF65-F5344CB8AC3E}">
        <p14:creationId xmlns:p14="http://schemas.microsoft.com/office/powerpoint/2010/main" val="4278876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154E0-CBD5-947D-67AD-D89D1F70C38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1D18A1-D42A-EF6C-5E51-E703C66451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8E03C-8BDF-98FC-239C-D64F8B40BE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D2230CC-48E7-A829-ECF0-1944F1B01887}"/>
              </a:ext>
            </a:extLst>
          </p:cNvPr>
          <p:cNvSpPr>
            <a:spLocks noGrp="1"/>
          </p:cNvSpPr>
          <p:nvPr>
            <p:ph type="dt" sz="half" idx="10"/>
          </p:nvPr>
        </p:nvSpPr>
        <p:spPr/>
        <p:txBody>
          <a:bodyPr/>
          <a:lstStyle/>
          <a:p>
            <a:fld id="{CB46B8E0-609B-4547-B649-5E071D7DCA81}" type="datetimeFigureOut">
              <a:rPr lang="en-GB" smtClean="0"/>
              <a:t>19/09/2022</a:t>
            </a:fld>
            <a:endParaRPr lang="en-GB"/>
          </a:p>
        </p:txBody>
      </p:sp>
      <p:sp>
        <p:nvSpPr>
          <p:cNvPr id="6" name="Footer Placeholder 5">
            <a:extLst>
              <a:ext uri="{FF2B5EF4-FFF2-40B4-BE49-F238E27FC236}">
                <a16:creationId xmlns:a16="http://schemas.microsoft.com/office/drawing/2014/main" id="{25A89424-8362-FEB1-1842-F5DAFCC08D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8511BC-0CD2-F72C-800A-6904B4273E22}"/>
              </a:ext>
            </a:extLst>
          </p:cNvPr>
          <p:cNvSpPr>
            <a:spLocks noGrp="1"/>
          </p:cNvSpPr>
          <p:nvPr>
            <p:ph type="sldNum" sz="quarter" idx="12"/>
          </p:nvPr>
        </p:nvSpPr>
        <p:spPr/>
        <p:txBody>
          <a:bodyPr/>
          <a:lstStyle/>
          <a:p>
            <a:fld id="{7C762BAE-7E88-4E1F-9614-4BD8135BA589}" type="slidenum">
              <a:rPr lang="en-GB" smtClean="0"/>
              <a:t>‹#›</a:t>
            </a:fld>
            <a:endParaRPr lang="en-GB"/>
          </a:p>
        </p:txBody>
      </p:sp>
    </p:spTree>
    <p:extLst>
      <p:ext uri="{BB962C8B-B14F-4D97-AF65-F5344CB8AC3E}">
        <p14:creationId xmlns:p14="http://schemas.microsoft.com/office/powerpoint/2010/main" val="482048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3B11C-C713-6CE6-405A-910347A80EA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06142F-8F76-046B-C377-501A37A7C3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2A788A-0C35-BB4D-89BE-C23DFC580E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28A57F8-7725-A51B-FD87-C615C1DE7B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31A224-138E-D23D-A77E-4C314F3B42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68C0982-34A2-46F4-964D-2F699E6A7A37}"/>
              </a:ext>
            </a:extLst>
          </p:cNvPr>
          <p:cNvSpPr>
            <a:spLocks noGrp="1"/>
          </p:cNvSpPr>
          <p:nvPr>
            <p:ph type="dt" sz="half" idx="10"/>
          </p:nvPr>
        </p:nvSpPr>
        <p:spPr/>
        <p:txBody>
          <a:bodyPr/>
          <a:lstStyle/>
          <a:p>
            <a:fld id="{CB46B8E0-609B-4547-B649-5E071D7DCA81}" type="datetimeFigureOut">
              <a:rPr lang="en-GB" smtClean="0"/>
              <a:t>19/09/2022</a:t>
            </a:fld>
            <a:endParaRPr lang="en-GB"/>
          </a:p>
        </p:txBody>
      </p:sp>
      <p:sp>
        <p:nvSpPr>
          <p:cNvPr id="8" name="Footer Placeholder 7">
            <a:extLst>
              <a:ext uri="{FF2B5EF4-FFF2-40B4-BE49-F238E27FC236}">
                <a16:creationId xmlns:a16="http://schemas.microsoft.com/office/drawing/2014/main" id="{AF881E7E-EBC8-3D07-1716-CE5AF41BB48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75CE409-B5D8-8782-082A-65E67742F26C}"/>
              </a:ext>
            </a:extLst>
          </p:cNvPr>
          <p:cNvSpPr>
            <a:spLocks noGrp="1"/>
          </p:cNvSpPr>
          <p:nvPr>
            <p:ph type="sldNum" sz="quarter" idx="12"/>
          </p:nvPr>
        </p:nvSpPr>
        <p:spPr/>
        <p:txBody>
          <a:bodyPr/>
          <a:lstStyle/>
          <a:p>
            <a:fld id="{7C762BAE-7E88-4E1F-9614-4BD8135BA589}" type="slidenum">
              <a:rPr lang="en-GB" smtClean="0"/>
              <a:t>‹#›</a:t>
            </a:fld>
            <a:endParaRPr lang="en-GB"/>
          </a:p>
        </p:txBody>
      </p:sp>
    </p:spTree>
    <p:extLst>
      <p:ext uri="{BB962C8B-B14F-4D97-AF65-F5344CB8AC3E}">
        <p14:creationId xmlns:p14="http://schemas.microsoft.com/office/powerpoint/2010/main" val="3775782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1BF60-0B9B-DF14-5A6C-5E8F6C8F682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5915242-EAE5-47C2-C19A-796ADF3B5CA7}"/>
              </a:ext>
            </a:extLst>
          </p:cNvPr>
          <p:cNvSpPr>
            <a:spLocks noGrp="1"/>
          </p:cNvSpPr>
          <p:nvPr>
            <p:ph type="dt" sz="half" idx="10"/>
          </p:nvPr>
        </p:nvSpPr>
        <p:spPr/>
        <p:txBody>
          <a:bodyPr/>
          <a:lstStyle/>
          <a:p>
            <a:fld id="{CB46B8E0-609B-4547-B649-5E071D7DCA81}" type="datetimeFigureOut">
              <a:rPr lang="en-GB" smtClean="0"/>
              <a:t>19/09/2022</a:t>
            </a:fld>
            <a:endParaRPr lang="en-GB"/>
          </a:p>
        </p:txBody>
      </p:sp>
      <p:sp>
        <p:nvSpPr>
          <p:cNvPr id="4" name="Footer Placeholder 3">
            <a:extLst>
              <a:ext uri="{FF2B5EF4-FFF2-40B4-BE49-F238E27FC236}">
                <a16:creationId xmlns:a16="http://schemas.microsoft.com/office/drawing/2014/main" id="{C978FB8E-8A22-95D5-4DB8-4C35C8E81F7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9B99156-261A-F6B9-7185-8114EE7244D9}"/>
              </a:ext>
            </a:extLst>
          </p:cNvPr>
          <p:cNvSpPr>
            <a:spLocks noGrp="1"/>
          </p:cNvSpPr>
          <p:nvPr>
            <p:ph type="sldNum" sz="quarter" idx="12"/>
          </p:nvPr>
        </p:nvSpPr>
        <p:spPr/>
        <p:txBody>
          <a:bodyPr/>
          <a:lstStyle/>
          <a:p>
            <a:fld id="{7C762BAE-7E88-4E1F-9614-4BD8135BA589}" type="slidenum">
              <a:rPr lang="en-GB" smtClean="0"/>
              <a:t>‹#›</a:t>
            </a:fld>
            <a:endParaRPr lang="en-GB"/>
          </a:p>
        </p:txBody>
      </p:sp>
    </p:spTree>
    <p:extLst>
      <p:ext uri="{BB962C8B-B14F-4D97-AF65-F5344CB8AC3E}">
        <p14:creationId xmlns:p14="http://schemas.microsoft.com/office/powerpoint/2010/main" val="3748890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F9D952-4E65-38F5-D510-FF61ADE7D665}"/>
              </a:ext>
            </a:extLst>
          </p:cNvPr>
          <p:cNvSpPr>
            <a:spLocks noGrp="1"/>
          </p:cNvSpPr>
          <p:nvPr>
            <p:ph type="dt" sz="half" idx="10"/>
          </p:nvPr>
        </p:nvSpPr>
        <p:spPr/>
        <p:txBody>
          <a:bodyPr/>
          <a:lstStyle/>
          <a:p>
            <a:fld id="{CB46B8E0-609B-4547-B649-5E071D7DCA81}" type="datetimeFigureOut">
              <a:rPr lang="en-GB" smtClean="0"/>
              <a:t>19/09/2022</a:t>
            </a:fld>
            <a:endParaRPr lang="en-GB"/>
          </a:p>
        </p:txBody>
      </p:sp>
      <p:sp>
        <p:nvSpPr>
          <p:cNvPr id="3" name="Footer Placeholder 2">
            <a:extLst>
              <a:ext uri="{FF2B5EF4-FFF2-40B4-BE49-F238E27FC236}">
                <a16:creationId xmlns:a16="http://schemas.microsoft.com/office/drawing/2014/main" id="{012830B4-F0EB-67CC-AF02-07B6E889C73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F624FFB-737B-F7C2-E4B2-68316BE9A477}"/>
              </a:ext>
            </a:extLst>
          </p:cNvPr>
          <p:cNvSpPr>
            <a:spLocks noGrp="1"/>
          </p:cNvSpPr>
          <p:nvPr>
            <p:ph type="sldNum" sz="quarter" idx="12"/>
          </p:nvPr>
        </p:nvSpPr>
        <p:spPr/>
        <p:txBody>
          <a:bodyPr/>
          <a:lstStyle/>
          <a:p>
            <a:fld id="{7C762BAE-7E88-4E1F-9614-4BD8135BA589}" type="slidenum">
              <a:rPr lang="en-GB" smtClean="0"/>
              <a:t>‹#›</a:t>
            </a:fld>
            <a:endParaRPr lang="en-GB"/>
          </a:p>
        </p:txBody>
      </p:sp>
    </p:spTree>
    <p:extLst>
      <p:ext uri="{BB962C8B-B14F-4D97-AF65-F5344CB8AC3E}">
        <p14:creationId xmlns:p14="http://schemas.microsoft.com/office/powerpoint/2010/main" val="3279174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4F4D1-FF62-7513-71E0-D5D7A1D774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AD238FF-0174-FC91-2CBF-B427BB502B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657E97-C53E-289B-B7C8-59BAD89104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62F4E7-1E4D-5D6E-30D9-99920ADFB4F5}"/>
              </a:ext>
            </a:extLst>
          </p:cNvPr>
          <p:cNvSpPr>
            <a:spLocks noGrp="1"/>
          </p:cNvSpPr>
          <p:nvPr>
            <p:ph type="dt" sz="half" idx="10"/>
          </p:nvPr>
        </p:nvSpPr>
        <p:spPr/>
        <p:txBody>
          <a:bodyPr/>
          <a:lstStyle/>
          <a:p>
            <a:fld id="{CB46B8E0-609B-4547-B649-5E071D7DCA81}" type="datetimeFigureOut">
              <a:rPr lang="en-GB" smtClean="0"/>
              <a:t>19/09/2022</a:t>
            </a:fld>
            <a:endParaRPr lang="en-GB"/>
          </a:p>
        </p:txBody>
      </p:sp>
      <p:sp>
        <p:nvSpPr>
          <p:cNvPr id="6" name="Footer Placeholder 5">
            <a:extLst>
              <a:ext uri="{FF2B5EF4-FFF2-40B4-BE49-F238E27FC236}">
                <a16:creationId xmlns:a16="http://schemas.microsoft.com/office/drawing/2014/main" id="{67F48DA0-4A17-2993-7970-80AC39F377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BF756D-14C1-DC4A-ACD4-4FB5A687B927}"/>
              </a:ext>
            </a:extLst>
          </p:cNvPr>
          <p:cNvSpPr>
            <a:spLocks noGrp="1"/>
          </p:cNvSpPr>
          <p:nvPr>
            <p:ph type="sldNum" sz="quarter" idx="12"/>
          </p:nvPr>
        </p:nvSpPr>
        <p:spPr/>
        <p:txBody>
          <a:bodyPr/>
          <a:lstStyle/>
          <a:p>
            <a:fld id="{7C762BAE-7E88-4E1F-9614-4BD8135BA589}" type="slidenum">
              <a:rPr lang="en-GB" smtClean="0"/>
              <a:t>‹#›</a:t>
            </a:fld>
            <a:endParaRPr lang="en-GB"/>
          </a:p>
        </p:txBody>
      </p:sp>
    </p:spTree>
    <p:extLst>
      <p:ext uri="{BB962C8B-B14F-4D97-AF65-F5344CB8AC3E}">
        <p14:creationId xmlns:p14="http://schemas.microsoft.com/office/powerpoint/2010/main" val="3340927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009E8-2F7D-131F-8D90-323F3075BA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6A31E7F-D972-81BE-8AD1-73408C1679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F6F2909-9A83-FAAC-2A8D-ACBA99A374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2B58B1-9F22-4CEB-7F26-24EB0FD23152}"/>
              </a:ext>
            </a:extLst>
          </p:cNvPr>
          <p:cNvSpPr>
            <a:spLocks noGrp="1"/>
          </p:cNvSpPr>
          <p:nvPr>
            <p:ph type="dt" sz="half" idx="10"/>
          </p:nvPr>
        </p:nvSpPr>
        <p:spPr/>
        <p:txBody>
          <a:bodyPr/>
          <a:lstStyle/>
          <a:p>
            <a:fld id="{CB46B8E0-609B-4547-B649-5E071D7DCA81}" type="datetimeFigureOut">
              <a:rPr lang="en-GB" smtClean="0"/>
              <a:t>19/09/2022</a:t>
            </a:fld>
            <a:endParaRPr lang="en-GB"/>
          </a:p>
        </p:txBody>
      </p:sp>
      <p:sp>
        <p:nvSpPr>
          <p:cNvPr id="6" name="Footer Placeholder 5">
            <a:extLst>
              <a:ext uri="{FF2B5EF4-FFF2-40B4-BE49-F238E27FC236}">
                <a16:creationId xmlns:a16="http://schemas.microsoft.com/office/drawing/2014/main" id="{DE7C0298-85E8-E5C5-07C1-F87964C7FF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6760F0-4BD8-E9AB-3D29-61A7B8696D05}"/>
              </a:ext>
            </a:extLst>
          </p:cNvPr>
          <p:cNvSpPr>
            <a:spLocks noGrp="1"/>
          </p:cNvSpPr>
          <p:nvPr>
            <p:ph type="sldNum" sz="quarter" idx="12"/>
          </p:nvPr>
        </p:nvSpPr>
        <p:spPr/>
        <p:txBody>
          <a:bodyPr/>
          <a:lstStyle/>
          <a:p>
            <a:fld id="{7C762BAE-7E88-4E1F-9614-4BD8135BA589}" type="slidenum">
              <a:rPr lang="en-GB" smtClean="0"/>
              <a:t>‹#›</a:t>
            </a:fld>
            <a:endParaRPr lang="en-GB"/>
          </a:p>
        </p:txBody>
      </p:sp>
    </p:spTree>
    <p:extLst>
      <p:ext uri="{BB962C8B-B14F-4D97-AF65-F5344CB8AC3E}">
        <p14:creationId xmlns:p14="http://schemas.microsoft.com/office/powerpoint/2010/main" val="262250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E86B0E-86DE-3A0B-9A17-AE28E39487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0EC7552-CE76-D7A0-2C1A-F3BDC315BB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9AFB99-2C71-0226-C4B7-126B02CDEB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46B8E0-609B-4547-B649-5E071D7DCA81}" type="datetimeFigureOut">
              <a:rPr lang="en-GB" smtClean="0"/>
              <a:t>19/09/2022</a:t>
            </a:fld>
            <a:endParaRPr lang="en-GB"/>
          </a:p>
        </p:txBody>
      </p:sp>
      <p:sp>
        <p:nvSpPr>
          <p:cNvPr id="5" name="Footer Placeholder 4">
            <a:extLst>
              <a:ext uri="{FF2B5EF4-FFF2-40B4-BE49-F238E27FC236}">
                <a16:creationId xmlns:a16="http://schemas.microsoft.com/office/drawing/2014/main" id="{FF9B77B1-F96A-624E-43FD-A9CAE7814B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6B6690A-0144-5AB3-E760-B85EA8523A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762BAE-7E88-4E1F-9614-4BD8135BA589}" type="slidenum">
              <a:rPr lang="en-GB" smtClean="0"/>
              <a:t>‹#›</a:t>
            </a:fld>
            <a:endParaRPr lang="en-GB"/>
          </a:p>
        </p:txBody>
      </p:sp>
    </p:spTree>
    <p:extLst>
      <p:ext uri="{BB962C8B-B14F-4D97-AF65-F5344CB8AC3E}">
        <p14:creationId xmlns:p14="http://schemas.microsoft.com/office/powerpoint/2010/main" val="264776245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17A154-CF01-8327-A71C-3AFCEE2D25C6}"/>
              </a:ext>
            </a:extLst>
          </p:cNvPr>
          <p:cNvPicPr>
            <a:picLocks noChangeAspect="1"/>
          </p:cNvPicPr>
          <p:nvPr/>
        </p:nvPicPr>
        <p:blipFill>
          <a:blip r:embed="rId2">
            <a:clrChange>
              <a:clrFrom>
                <a:srgbClr val="FFFFFF"/>
              </a:clrFrom>
              <a:clrTo>
                <a:srgbClr val="FFFFFF">
                  <a:alpha val="0"/>
                </a:srgbClr>
              </a:clrTo>
            </a:clrChange>
            <a:alphaModFix amt="20000"/>
          </a:blip>
          <a:stretch>
            <a:fillRect/>
          </a:stretch>
        </p:blipFill>
        <p:spPr>
          <a:xfrm>
            <a:off x="10205545" y="5652622"/>
            <a:ext cx="1839308" cy="1341761"/>
          </a:xfrm>
          <a:prstGeom prst="rect">
            <a:avLst/>
          </a:prstGeom>
        </p:spPr>
      </p:pic>
      <p:sp>
        <p:nvSpPr>
          <p:cNvPr id="2" name="Isosceles Triangle 1">
            <a:extLst>
              <a:ext uri="{FF2B5EF4-FFF2-40B4-BE49-F238E27FC236}">
                <a16:creationId xmlns:a16="http://schemas.microsoft.com/office/drawing/2014/main" id="{6E6EAAE1-6B0D-C53E-EF5E-2A9F3C15F92F}"/>
              </a:ext>
            </a:extLst>
          </p:cNvPr>
          <p:cNvSpPr>
            <a:spLocks noChangeAspect="1"/>
          </p:cNvSpPr>
          <p:nvPr/>
        </p:nvSpPr>
        <p:spPr>
          <a:xfrm>
            <a:off x="0" y="1812493"/>
            <a:ext cx="4361064" cy="5040000"/>
          </a:xfrm>
          <a:prstGeom prst="triangle">
            <a:avLst/>
          </a:prstGeom>
          <a:blipFill dpi="0" rotWithShape="1">
            <a:blip r:embed="rId3">
              <a:alphaModFix amt="50000"/>
              <a:extLst>
                <a:ext uri="{28A0092B-C50C-407E-A947-70E740481C1C}">
                  <a14:useLocalDpi xmlns:a14="http://schemas.microsoft.com/office/drawing/2010/main" val="0"/>
                </a:ext>
              </a:extLst>
            </a:blip>
            <a:srcRect/>
            <a:stretch>
              <a:fillRect l="-767" r="-7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Isosceles Triangle 2">
            <a:extLst>
              <a:ext uri="{FF2B5EF4-FFF2-40B4-BE49-F238E27FC236}">
                <a16:creationId xmlns:a16="http://schemas.microsoft.com/office/drawing/2014/main" id="{91D5A90C-81AD-FE6A-7661-1E480EE433F7}"/>
              </a:ext>
            </a:extLst>
          </p:cNvPr>
          <p:cNvSpPr>
            <a:spLocks noChangeAspect="1"/>
          </p:cNvSpPr>
          <p:nvPr/>
        </p:nvSpPr>
        <p:spPr>
          <a:xfrm>
            <a:off x="4360463" y="3406376"/>
            <a:ext cx="2990440" cy="3456000"/>
          </a:xfrm>
          <a:prstGeom prst="triangle">
            <a:avLst/>
          </a:prstGeom>
          <a:blipFill>
            <a:blip r:embed="rId4">
              <a:alphaModFix amt="5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Isosceles Triangle 3">
            <a:extLst>
              <a:ext uri="{FF2B5EF4-FFF2-40B4-BE49-F238E27FC236}">
                <a16:creationId xmlns:a16="http://schemas.microsoft.com/office/drawing/2014/main" id="{B654E59B-ECDD-943C-F8E1-3363F0AAF4CA}"/>
              </a:ext>
            </a:extLst>
          </p:cNvPr>
          <p:cNvSpPr>
            <a:spLocks noChangeAspect="1"/>
          </p:cNvSpPr>
          <p:nvPr/>
        </p:nvSpPr>
        <p:spPr>
          <a:xfrm rot="10800000">
            <a:off x="2053678" y="-14404"/>
            <a:ext cx="4622728" cy="5342404"/>
          </a:xfrm>
          <a:prstGeom prst="triangle">
            <a:avLst/>
          </a:prstGeom>
          <a:blipFill dpi="0" rotWithShape="0">
            <a:blip r:embed="rId5">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FF61B5A-EE7A-CAD5-BBA6-BE99A6AA7243}"/>
              </a:ext>
            </a:extLst>
          </p:cNvPr>
          <p:cNvSpPr/>
          <p:nvPr/>
        </p:nvSpPr>
        <p:spPr>
          <a:xfrm>
            <a:off x="7339563" y="893379"/>
            <a:ext cx="4456387" cy="4529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solidFill>
                <a:schemeClr val="tx1">
                  <a:lumMod val="50000"/>
                  <a:lumOff val="50000"/>
                </a:schemeClr>
              </a:solidFill>
              <a:latin typeface="Dubai" panose="020B0503030403030204" pitchFamily="34" charset="-78"/>
              <a:cs typeface="Dubai" panose="020B0503030403030204" pitchFamily="34" charset="-78"/>
            </a:endParaRPr>
          </a:p>
          <a:p>
            <a:endParaRPr lang="en-GB" sz="2400" b="1" dirty="0">
              <a:solidFill>
                <a:schemeClr val="tx1">
                  <a:lumMod val="50000"/>
                  <a:lumOff val="50000"/>
                </a:schemeClr>
              </a:solidFill>
              <a:latin typeface="Dubai" panose="020B0503030403030204" pitchFamily="34" charset="-78"/>
              <a:cs typeface="Dubai" panose="020B0503030403030204" pitchFamily="34" charset="-78"/>
            </a:endParaRPr>
          </a:p>
          <a:p>
            <a:endParaRPr lang="en-GB" sz="2400" b="1" dirty="0">
              <a:solidFill>
                <a:schemeClr val="tx1">
                  <a:lumMod val="50000"/>
                  <a:lumOff val="50000"/>
                </a:schemeClr>
              </a:solidFill>
              <a:latin typeface="Dubai" panose="020B0503030403030204" pitchFamily="34" charset="-78"/>
              <a:cs typeface="Dubai" panose="020B0503030403030204" pitchFamily="34" charset="-78"/>
            </a:endParaRPr>
          </a:p>
          <a:p>
            <a:r>
              <a:rPr lang="en-GB" sz="2400" b="1" dirty="0">
                <a:solidFill>
                  <a:schemeClr val="tx1">
                    <a:lumMod val="50000"/>
                    <a:lumOff val="50000"/>
                  </a:schemeClr>
                </a:solidFill>
                <a:latin typeface="Dubai" panose="020B0503030403030204" pitchFamily="34" charset="-78"/>
                <a:cs typeface="Dubai" panose="020B0503030403030204" pitchFamily="34" charset="-78"/>
              </a:rPr>
              <a:t>WJEC – VOCATIONAL AWARD IN ENGINEERING </a:t>
            </a:r>
          </a:p>
          <a:p>
            <a:endParaRPr lang="en-GB" sz="2400" b="1" dirty="0">
              <a:solidFill>
                <a:schemeClr val="tx1"/>
              </a:solidFill>
              <a:latin typeface="Dubai" panose="020B0503030403030204" pitchFamily="34" charset="-78"/>
              <a:cs typeface="Dubai" panose="020B0503030403030204" pitchFamily="34" charset="-78"/>
            </a:endParaRPr>
          </a:p>
          <a:p>
            <a:r>
              <a:rPr lang="en-GB" sz="2400" b="1" dirty="0">
                <a:solidFill>
                  <a:schemeClr val="bg1">
                    <a:lumMod val="65000"/>
                  </a:schemeClr>
                </a:solidFill>
                <a:latin typeface="Dubai" panose="020B0503030403030204" pitchFamily="34" charset="-78"/>
                <a:cs typeface="Dubai" panose="020B0503030403030204" pitchFamily="34" charset="-78"/>
              </a:rPr>
              <a:t>MRS DAY, MISS PAYNE, </a:t>
            </a:r>
          </a:p>
          <a:p>
            <a:r>
              <a:rPr lang="en-GB" sz="2400" b="1" dirty="0">
                <a:solidFill>
                  <a:schemeClr val="bg1">
                    <a:lumMod val="65000"/>
                  </a:schemeClr>
                </a:solidFill>
                <a:latin typeface="Dubai" panose="020B0503030403030204" pitchFamily="34" charset="-78"/>
                <a:cs typeface="Dubai" panose="020B0503030403030204" pitchFamily="34" charset="-78"/>
              </a:rPr>
              <a:t>MR BENNETT AND MRS ALFORD</a:t>
            </a:r>
          </a:p>
        </p:txBody>
      </p:sp>
      <p:cxnSp>
        <p:nvCxnSpPr>
          <p:cNvPr id="10" name="Straight Connector 9">
            <a:extLst>
              <a:ext uri="{FF2B5EF4-FFF2-40B4-BE49-F238E27FC236}">
                <a16:creationId xmlns:a16="http://schemas.microsoft.com/office/drawing/2014/main" id="{FB1FFB7C-0E9E-9569-5654-D8A19CBF63CF}"/>
              </a:ext>
            </a:extLst>
          </p:cNvPr>
          <p:cNvCxnSpPr/>
          <p:nvPr/>
        </p:nvCxnSpPr>
        <p:spPr>
          <a:xfrm>
            <a:off x="7441324" y="3520966"/>
            <a:ext cx="3762704" cy="0"/>
          </a:xfrm>
          <a:prstGeom prst="line">
            <a:avLst/>
          </a:prstGeom>
          <a:ln w="5715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21773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8CA6A0-12C1-929B-0CF4-DF4DD24E9F93}"/>
              </a:ext>
            </a:extLst>
          </p:cNvPr>
          <p:cNvSpPr txBox="1"/>
          <p:nvPr/>
        </p:nvSpPr>
        <p:spPr>
          <a:xfrm>
            <a:off x="4743645" y="199538"/>
            <a:ext cx="2709075" cy="553998"/>
          </a:xfrm>
          <a:prstGeom prst="rect">
            <a:avLst/>
          </a:prstGeom>
          <a:noFill/>
        </p:spPr>
        <p:txBody>
          <a:bodyPr wrap="none" rtlCol="0">
            <a:spAutoFit/>
          </a:bodyPr>
          <a:lstStyle/>
          <a:p>
            <a:pPr algn="ctr"/>
            <a:r>
              <a:rPr lang="en-GB" sz="3000" b="1" dirty="0">
                <a:solidFill>
                  <a:schemeClr val="tx2"/>
                </a:solidFill>
                <a:latin typeface="Poppins" pitchFamily="2" charset="77"/>
                <a:cs typeface="Poppins" pitchFamily="2" charset="77"/>
              </a:rPr>
              <a:t>INTRODUCTION</a:t>
            </a:r>
            <a:endParaRPr lang="en-US" sz="3000" b="1" dirty="0">
              <a:solidFill>
                <a:schemeClr val="tx2"/>
              </a:solidFill>
              <a:latin typeface="Poppins" pitchFamily="2" charset="77"/>
              <a:cs typeface="Poppins" pitchFamily="2" charset="77"/>
            </a:endParaRPr>
          </a:p>
        </p:txBody>
      </p:sp>
      <p:sp>
        <p:nvSpPr>
          <p:cNvPr id="5" name="Freeform 64">
            <a:extLst>
              <a:ext uri="{FF2B5EF4-FFF2-40B4-BE49-F238E27FC236}">
                <a16:creationId xmlns:a16="http://schemas.microsoft.com/office/drawing/2014/main" id="{724576A4-C5E7-2BDF-9D58-68561283CA0B}"/>
              </a:ext>
            </a:extLst>
          </p:cNvPr>
          <p:cNvSpPr>
            <a:spLocks noChangeArrowheads="1"/>
          </p:cNvSpPr>
          <p:nvPr/>
        </p:nvSpPr>
        <p:spPr bwMode="auto">
          <a:xfrm>
            <a:off x="1946546" y="2057443"/>
            <a:ext cx="9431547" cy="1061906"/>
          </a:xfrm>
          <a:prstGeom prst="roundRect">
            <a:avLst>
              <a:gd name="adj" fmla="val 9389"/>
            </a:avLst>
          </a:prstGeom>
          <a:solidFill>
            <a:srgbClr val="FFFFFF">
              <a:alpha val="50196"/>
            </a:srgbClr>
          </a:solidFill>
          <a:ln w="50800" cap="flat">
            <a:noFill/>
            <a:round/>
            <a:headEnd/>
            <a:tailEnd/>
          </a:ln>
          <a:effectLst/>
        </p:spPr>
        <p:txBody>
          <a:bodyPr wrap="none" anchor="ctr"/>
          <a:lstStyle/>
          <a:p>
            <a:pPr algn="ctr" defTabSz="457200">
              <a:defRPr/>
            </a:pPr>
            <a:r>
              <a:rPr lang="en-GB" sz="1400" b="1" kern="0" dirty="0">
                <a:latin typeface="Dubai" panose="020B0503030403030204" pitchFamily="34" charset="-78"/>
                <a:ea typeface="Open Sans" panose="020B0606030504020204" pitchFamily="34" charset="0"/>
                <a:cs typeface="Dubai" panose="020B0503030403030204" pitchFamily="34" charset="-78"/>
              </a:rPr>
              <a:t>ENGINEERING IS A DRIVING FORCE IN THE UK’S ECONOMY, ACCOUNTING FOR 21.4% (£1.2 TRILLION) OF THE</a:t>
            </a:r>
          </a:p>
          <a:p>
            <a:pPr algn="ctr" defTabSz="457200">
              <a:defRPr/>
            </a:pPr>
            <a:r>
              <a:rPr lang="en-GB" sz="1400" b="1" kern="0" dirty="0">
                <a:latin typeface="Dubai" panose="020B0503030403030204" pitchFamily="34" charset="-78"/>
                <a:ea typeface="Open Sans" panose="020B0606030504020204" pitchFamily="34" charset="0"/>
                <a:cs typeface="Dubai" panose="020B0503030403030204" pitchFamily="34" charset="-78"/>
              </a:rPr>
              <a:t>UK’S £5.7 TRILLION TURNOVER IN 2018. HOWEVER, THERE IS A CONSIDERABLE SHORTAGE OF </a:t>
            </a:r>
          </a:p>
          <a:p>
            <a:pPr algn="ctr" defTabSz="457200">
              <a:defRPr/>
            </a:pPr>
            <a:r>
              <a:rPr lang="en-GB" sz="1400" b="1" kern="0" dirty="0">
                <a:latin typeface="Dubai" panose="020B0503030403030204" pitchFamily="34" charset="-78"/>
                <a:ea typeface="Open Sans" panose="020B0606030504020204" pitchFamily="34" charset="0"/>
                <a:cs typeface="Dubai" panose="020B0503030403030204" pitchFamily="34" charset="-78"/>
              </a:rPr>
              <a:t>APPROPRIATELY SKILLED WORKERS IN THE ENGINEERING SECTOR.</a:t>
            </a:r>
          </a:p>
        </p:txBody>
      </p:sp>
      <p:pic>
        <p:nvPicPr>
          <p:cNvPr id="7" name="Picture 6">
            <a:extLst>
              <a:ext uri="{FF2B5EF4-FFF2-40B4-BE49-F238E27FC236}">
                <a16:creationId xmlns:a16="http://schemas.microsoft.com/office/drawing/2014/main" id="{F366BBAA-088B-A505-F65D-BDCC3B327881}"/>
              </a:ext>
            </a:extLst>
          </p:cNvPr>
          <p:cNvPicPr>
            <a:picLocks noChangeAspect="1"/>
          </p:cNvPicPr>
          <p:nvPr/>
        </p:nvPicPr>
        <p:blipFill rotWithShape="1">
          <a:blip r:embed="rId2">
            <a:duotone>
              <a:schemeClr val="bg2">
                <a:shade val="45000"/>
                <a:satMod val="135000"/>
              </a:schemeClr>
              <a:prstClr val="white"/>
            </a:duotone>
          </a:blip>
          <a:srcRect b="18994"/>
          <a:stretch/>
        </p:blipFill>
        <p:spPr>
          <a:xfrm>
            <a:off x="634437" y="1954580"/>
            <a:ext cx="1472351" cy="1192696"/>
          </a:xfrm>
          <a:prstGeom prst="rect">
            <a:avLst/>
          </a:prstGeom>
        </p:spPr>
      </p:pic>
      <p:sp>
        <p:nvSpPr>
          <p:cNvPr id="14" name="Freeform 64">
            <a:extLst>
              <a:ext uri="{FF2B5EF4-FFF2-40B4-BE49-F238E27FC236}">
                <a16:creationId xmlns:a16="http://schemas.microsoft.com/office/drawing/2014/main" id="{D04AFD79-4E5D-A48B-DD70-C837F05E1F44}"/>
              </a:ext>
            </a:extLst>
          </p:cNvPr>
          <p:cNvSpPr>
            <a:spLocks noChangeArrowheads="1"/>
          </p:cNvSpPr>
          <p:nvPr/>
        </p:nvSpPr>
        <p:spPr bwMode="auto">
          <a:xfrm>
            <a:off x="1946546" y="3427896"/>
            <a:ext cx="9431547" cy="1621182"/>
          </a:xfrm>
          <a:prstGeom prst="roundRect">
            <a:avLst>
              <a:gd name="adj" fmla="val 9389"/>
            </a:avLst>
          </a:prstGeom>
          <a:solidFill>
            <a:srgbClr val="FFFFFF">
              <a:alpha val="50196"/>
            </a:srgbClr>
          </a:solidFill>
          <a:ln w="50800" cap="flat">
            <a:noFill/>
            <a:round/>
            <a:headEnd/>
            <a:tailEnd/>
          </a:ln>
          <a:effectLst/>
        </p:spPr>
        <p:txBody>
          <a:bodyPr wrap="none" anchor="ctr"/>
          <a:lstStyle/>
          <a:p>
            <a:pPr algn="ctr" defTabSz="457200">
              <a:defRPr/>
            </a:pPr>
            <a:r>
              <a:rPr lang="en-GB" sz="1400" b="1" kern="0" dirty="0">
                <a:latin typeface="Dubai" panose="020B0503030403030204" pitchFamily="34" charset="-78"/>
                <a:ea typeface="Open Sans" panose="020B0606030504020204" pitchFamily="34" charset="0"/>
                <a:cs typeface="Dubai" panose="020B0503030403030204" pitchFamily="34" charset="-78"/>
              </a:rPr>
              <a:t>ONE OF THE REASONS FOR THIS IS DUE TO A LACK OF AWARENESS AMONG YOUNG PEOPLE OF THE </a:t>
            </a:r>
          </a:p>
          <a:p>
            <a:pPr algn="ctr" defTabSz="457200">
              <a:defRPr/>
            </a:pPr>
            <a:r>
              <a:rPr lang="en-GB" sz="1400" b="1" kern="0" dirty="0">
                <a:latin typeface="Dubai" panose="020B0503030403030204" pitchFamily="34" charset="-78"/>
                <a:ea typeface="Open Sans" panose="020B0606030504020204" pitchFamily="34" charset="0"/>
                <a:cs typeface="Dubai" panose="020B0503030403030204" pitchFamily="34" charset="-78"/>
              </a:rPr>
              <a:t>EDUCATIONAL ROUTES INTO  ENGINEERING OCCUPATIONS, DESPITE THE FACT THAT PURSUING STEM SUBJECTS </a:t>
            </a:r>
          </a:p>
          <a:p>
            <a:pPr algn="ctr" defTabSz="457200">
              <a:defRPr/>
            </a:pPr>
            <a:r>
              <a:rPr lang="en-GB" sz="1400" b="1" kern="0" dirty="0">
                <a:latin typeface="Dubai" panose="020B0503030403030204" pitchFamily="34" charset="-78"/>
                <a:ea typeface="Open Sans" panose="020B0606030504020204" pitchFamily="34" charset="0"/>
                <a:cs typeface="Dubai" panose="020B0503030403030204" pitchFamily="34" charset="-78"/>
              </a:rPr>
              <a:t>REMAINS A PRIORITY FOR MANY YOUNG PEOPLE, AND, ACCORDING TO ENGINEERING UK , </a:t>
            </a:r>
          </a:p>
          <a:p>
            <a:pPr algn="ctr" defTabSz="457200">
              <a:defRPr/>
            </a:pPr>
            <a:r>
              <a:rPr lang="en-GB" sz="1400" b="1" kern="0" dirty="0">
                <a:latin typeface="Dubai" panose="020B0503030403030204" pitchFamily="34" charset="-78"/>
                <a:ea typeface="Open Sans" panose="020B0606030504020204" pitchFamily="34" charset="0"/>
                <a:cs typeface="Dubai" panose="020B0503030403030204" pitchFamily="34" charset="-78"/>
              </a:rPr>
              <a:t>THE PROPORTION OF YOUNG PEOPLE AGED 11 TO 14 WHO SAID THEY WOULD </a:t>
            </a:r>
          </a:p>
          <a:p>
            <a:pPr algn="ctr" defTabSz="457200">
              <a:defRPr/>
            </a:pPr>
            <a:r>
              <a:rPr lang="en-GB" sz="1400" b="1" kern="0" dirty="0">
                <a:latin typeface="Dubai" panose="020B0503030403030204" pitchFamily="34" charset="-78"/>
                <a:ea typeface="Open Sans" panose="020B0606030504020204" pitchFamily="34" charset="0"/>
                <a:cs typeface="Dubai" panose="020B0503030403030204" pitchFamily="34" charset="-78"/>
              </a:rPr>
              <a:t>CONSIDER A CAREER IN ENGINEERING WAS 54.7% IN 2019.</a:t>
            </a:r>
          </a:p>
        </p:txBody>
      </p:sp>
      <p:pic>
        <p:nvPicPr>
          <p:cNvPr id="16" name="Picture 15">
            <a:extLst>
              <a:ext uri="{FF2B5EF4-FFF2-40B4-BE49-F238E27FC236}">
                <a16:creationId xmlns:a16="http://schemas.microsoft.com/office/drawing/2014/main" id="{8A2271B4-AA1F-AEC9-2DB1-3D02DEBF2C04}"/>
              </a:ext>
            </a:extLst>
          </p:cNvPr>
          <p:cNvPicPr>
            <a:picLocks noChangeAspect="1"/>
          </p:cNvPicPr>
          <p:nvPr/>
        </p:nvPicPr>
        <p:blipFill rotWithShape="1">
          <a:blip r:embed="rId3">
            <a:duotone>
              <a:schemeClr val="bg2">
                <a:shade val="45000"/>
                <a:satMod val="135000"/>
              </a:schemeClr>
              <a:prstClr val="white"/>
            </a:duotone>
          </a:blip>
          <a:srcRect b="27789"/>
          <a:stretch/>
        </p:blipFill>
        <p:spPr>
          <a:xfrm>
            <a:off x="430950" y="3448878"/>
            <a:ext cx="1879324" cy="1357082"/>
          </a:xfrm>
          <a:prstGeom prst="rect">
            <a:avLst/>
          </a:prstGeom>
        </p:spPr>
      </p:pic>
    </p:spTree>
    <p:extLst>
      <p:ext uri="{BB962C8B-B14F-4D97-AF65-F5344CB8AC3E}">
        <p14:creationId xmlns:p14="http://schemas.microsoft.com/office/powerpoint/2010/main" val="370478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a:extLst>
              <a:ext uri="{FF2B5EF4-FFF2-40B4-BE49-F238E27FC236}">
                <a16:creationId xmlns:a16="http://schemas.microsoft.com/office/drawing/2014/main" id="{CBC8DACD-5E18-294B-89E0-C53C6F868B8A}"/>
              </a:ext>
            </a:extLst>
          </p:cNvPr>
          <p:cNvSpPr txBox="1"/>
          <p:nvPr/>
        </p:nvSpPr>
        <p:spPr>
          <a:xfrm>
            <a:off x="4369680" y="306186"/>
            <a:ext cx="3452676" cy="553998"/>
          </a:xfrm>
          <a:prstGeom prst="rect">
            <a:avLst/>
          </a:prstGeom>
          <a:noFill/>
        </p:spPr>
        <p:txBody>
          <a:bodyPr wrap="none" rtlCol="0">
            <a:spAutoFit/>
          </a:bodyPr>
          <a:lstStyle/>
          <a:p>
            <a:pPr algn="ctr"/>
            <a:r>
              <a:rPr lang="en-US" sz="3000" b="1" dirty="0">
                <a:solidFill>
                  <a:schemeClr val="tx2"/>
                </a:solidFill>
                <a:latin typeface="Poppins" pitchFamily="2" charset="77"/>
                <a:cs typeface="Poppins" pitchFamily="2" charset="77"/>
              </a:rPr>
              <a:t>COURSE STRUCTURE</a:t>
            </a:r>
          </a:p>
        </p:txBody>
      </p:sp>
      <p:sp>
        <p:nvSpPr>
          <p:cNvPr id="10" name="Subtitle 2">
            <a:extLst>
              <a:ext uri="{FF2B5EF4-FFF2-40B4-BE49-F238E27FC236}">
                <a16:creationId xmlns:a16="http://schemas.microsoft.com/office/drawing/2014/main" id="{EEF8F99F-16DA-1347-AC46-E5EB99CC1174}"/>
              </a:ext>
            </a:extLst>
          </p:cNvPr>
          <p:cNvSpPr txBox="1">
            <a:spLocks/>
          </p:cNvSpPr>
          <p:nvPr/>
        </p:nvSpPr>
        <p:spPr>
          <a:xfrm>
            <a:off x="3978623" y="1862074"/>
            <a:ext cx="8077542" cy="715773"/>
          </a:xfrm>
          <a:prstGeom prst="rect">
            <a:avLst/>
          </a:prstGeom>
          <a:solidFill>
            <a:srgbClr val="FFFFFF">
              <a:alpha val="50196"/>
            </a:srgbClr>
          </a:solidFill>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GB" sz="1200" b="1" dirty="0">
                <a:latin typeface="Lato Light" panose="020F0502020204030203" pitchFamily="34" charset="0"/>
                <a:ea typeface="Lato Light" panose="020F0502020204030203" pitchFamily="34" charset="0"/>
                <a:cs typeface="Mukta ExtraLight" panose="020B0000000000000000" pitchFamily="34" charset="77"/>
              </a:rPr>
              <a:t>INTERPRET DIFFERENT TYPES OF ENGINEERING INFORMATION IN ORDER TO PLAN HOW TO MANUFACTURE ENGINEERING PRODUCTS, USING A RANGE OF ENGINEERING TOOLS AND EQUIPMENT IN ORDER TO MANUFACTURE AND TEST AN END PRODUCT</a:t>
            </a:r>
          </a:p>
        </p:txBody>
      </p:sp>
      <p:sp>
        <p:nvSpPr>
          <p:cNvPr id="11" name="TextBox 10">
            <a:extLst>
              <a:ext uri="{FF2B5EF4-FFF2-40B4-BE49-F238E27FC236}">
                <a16:creationId xmlns:a16="http://schemas.microsoft.com/office/drawing/2014/main" id="{F6A821A8-4487-6B41-93D0-FEE1C96491B0}"/>
              </a:ext>
            </a:extLst>
          </p:cNvPr>
          <p:cNvSpPr txBox="1"/>
          <p:nvPr/>
        </p:nvSpPr>
        <p:spPr>
          <a:xfrm>
            <a:off x="3978623" y="1524942"/>
            <a:ext cx="7224029" cy="338554"/>
          </a:xfrm>
          <a:prstGeom prst="rect">
            <a:avLst/>
          </a:prstGeom>
          <a:solidFill>
            <a:srgbClr val="FFFFFF">
              <a:alpha val="50196"/>
            </a:srgbClr>
          </a:solidFill>
        </p:spPr>
        <p:txBody>
          <a:bodyPr wrap="none" rtlCol="0" anchor="b" anchorCtr="0">
            <a:spAutoFit/>
          </a:bodyPr>
          <a:lstStyle/>
          <a:p>
            <a:r>
              <a:rPr lang="en-GB" sz="1600" b="1" dirty="0">
                <a:solidFill>
                  <a:schemeClr val="tx2"/>
                </a:solidFill>
                <a:latin typeface="Dubai" panose="020B0503030403030204" pitchFamily="34" charset="-78"/>
                <a:cs typeface="Dubai" panose="020B0503030403030204" pitchFamily="34" charset="-78"/>
              </a:rPr>
              <a:t>UNIT 1 MANUFACTURING ENGINEERING PRODUCTS (40% OF FINAL GRADE)</a:t>
            </a:r>
            <a:endParaRPr lang="en-US" sz="1600" b="1" dirty="0">
              <a:solidFill>
                <a:schemeClr val="tx2"/>
              </a:solidFill>
              <a:latin typeface="Dubai" panose="020B0503030403030204" pitchFamily="34" charset="-78"/>
              <a:ea typeface="League Spartan" charset="0"/>
              <a:cs typeface="Dubai" panose="020B0503030403030204" pitchFamily="34" charset="-78"/>
            </a:endParaRPr>
          </a:p>
        </p:txBody>
      </p:sp>
      <p:sp>
        <p:nvSpPr>
          <p:cNvPr id="22" name="Freeform 4">
            <a:extLst>
              <a:ext uri="{FF2B5EF4-FFF2-40B4-BE49-F238E27FC236}">
                <a16:creationId xmlns:a16="http://schemas.microsoft.com/office/drawing/2014/main" id="{8000D584-550E-5E4A-A5C7-88DCFF5EAAFE}"/>
              </a:ext>
            </a:extLst>
          </p:cNvPr>
          <p:cNvSpPr>
            <a:spLocks noChangeArrowheads="1"/>
          </p:cNvSpPr>
          <p:nvPr/>
        </p:nvSpPr>
        <p:spPr bwMode="auto">
          <a:xfrm>
            <a:off x="1690653" y="1368870"/>
            <a:ext cx="1863092" cy="1167111"/>
          </a:xfrm>
          <a:custGeom>
            <a:avLst/>
            <a:gdLst>
              <a:gd name="T0" fmla="*/ 0 w 2300"/>
              <a:gd name="T1" fmla="*/ 1119 h 1443"/>
              <a:gd name="T2" fmla="*/ 0 w 2300"/>
              <a:gd name="T3" fmla="*/ 326 h 1443"/>
              <a:gd name="T4" fmla="*/ 0 w 2300"/>
              <a:gd name="T5" fmla="*/ 326 h 1443"/>
              <a:gd name="T6" fmla="*/ 71 w 2300"/>
              <a:gd name="T7" fmla="*/ 255 h 1443"/>
              <a:gd name="T8" fmla="*/ 1151 w 2300"/>
              <a:gd name="T9" fmla="*/ 255 h 1443"/>
              <a:gd name="T10" fmla="*/ 1151 w 2300"/>
              <a:gd name="T11" fmla="*/ 255 h 1443"/>
              <a:gd name="T12" fmla="*/ 1223 w 2300"/>
              <a:gd name="T13" fmla="*/ 184 h 1443"/>
              <a:gd name="T14" fmla="*/ 1223 w 2300"/>
              <a:gd name="T15" fmla="*/ 91 h 1443"/>
              <a:gd name="T16" fmla="*/ 1223 w 2300"/>
              <a:gd name="T17" fmla="*/ 91 h 1443"/>
              <a:gd name="T18" fmla="*/ 1334 w 2300"/>
              <a:gd name="T19" fmla="*/ 33 h 1443"/>
              <a:gd name="T20" fmla="*/ 2257 w 2300"/>
              <a:gd name="T21" fmla="*/ 662 h 1443"/>
              <a:gd name="T22" fmla="*/ 2257 w 2300"/>
              <a:gd name="T23" fmla="*/ 662 h 1443"/>
              <a:gd name="T24" fmla="*/ 2257 w 2300"/>
              <a:gd name="T25" fmla="*/ 780 h 1443"/>
              <a:gd name="T26" fmla="*/ 1334 w 2300"/>
              <a:gd name="T27" fmla="*/ 1409 h 1443"/>
              <a:gd name="T28" fmla="*/ 1334 w 2300"/>
              <a:gd name="T29" fmla="*/ 1409 h 1443"/>
              <a:gd name="T30" fmla="*/ 1223 w 2300"/>
              <a:gd name="T31" fmla="*/ 1350 h 1443"/>
              <a:gd name="T32" fmla="*/ 1223 w 2300"/>
              <a:gd name="T33" fmla="*/ 1261 h 1443"/>
              <a:gd name="T34" fmla="*/ 1223 w 2300"/>
              <a:gd name="T35" fmla="*/ 1261 h 1443"/>
              <a:gd name="T36" fmla="*/ 1151 w 2300"/>
              <a:gd name="T37" fmla="*/ 1190 h 1443"/>
              <a:gd name="T38" fmla="*/ 71 w 2300"/>
              <a:gd name="T39" fmla="*/ 1190 h 1443"/>
              <a:gd name="T40" fmla="*/ 71 w 2300"/>
              <a:gd name="T41" fmla="*/ 1190 h 1443"/>
              <a:gd name="T42" fmla="*/ 0 w 2300"/>
              <a:gd name="T43" fmla="*/ 1119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00" h="1443">
                <a:moveTo>
                  <a:pt x="0" y="1119"/>
                </a:moveTo>
                <a:lnTo>
                  <a:pt x="0" y="326"/>
                </a:lnTo>
                <a:lnTo>
                  <a:pt x="0" y="326"/>
                </a:lnTo>
                <a:cubicBezTo>
                  <a:pt x="0" y="287"/>
                  <a:pt x="33" y="255"/>
                  <a:pt x="71" y="255"/>
                </a:cubicBezTo>
                <a:lnTo>
                  <a:pt x="1151" y="255"/>
                </a:lnTo>
                <a:lnTo>
                  <a:pt x="1151" y="255"/>
                </a:lnTo>
                <a:cubicBezTo>
                  <a:pt x="1190" y="255"/>
                  <a:pt x="1223" y="223"/>
                  <a:pt x="1223" y="184"/>
                </a:cubicBezTo>
                <a:lnTo>
                  <a:pt x="1223" y="91"/>
                </a:lnTo>
                <a:lnTo>
                  <a:pt x="1223" y="91"/>
                </a:lnTo>
                <a:cubicBezTo>
                  <a:pt x="1223" y="34"/>
                  <a:pt x="1287" y="0"/>
                  <a:pt x="1334" y="33"/>
                </a:cubicBezTo>
                <a:lnTo>
                  <a:pt x="2257" y="662"/>
                </a:lnTo>
                <a:lnTo>
                  <a:pt x="2257" y="662"/>
                </a:lnTo>
                <a:cubicBezTo>
                  <a:pt x="2299" y="690"/>
                  <a:pt x="2299" y="751"/>
                  <a:pt x="2257" y="780"/>
                </a:cubicBezTo>
                <a:lnTo>
                  <a:pt x="1334" y="1409"/>
                </a:lnTo>
                <a:lnTo>
                  <a:pt x="1334" y="1409"/>
                </a:lnTo>
                <a:cubicBezTo>
                  <a:pt x="1287" y="1442"/>
                  <a:pt x="1223" y="1407"/>
                  <a:pt x="1223" y="1350"/>
                </a:cubicBezTo>
                <a:lnTo>
                  <a:pt x="1223" y="1261"/>
                </a:lnTo>
                <a:lnTo>
                  <a:pt x="1223" y="1261"/>
                </a:lnTo>
                <a:cubicBezTo>
                  <a:pt x="1223" y="1221"/>
                  <a:pt x="1190" y="1190"/>
                  <a:pt x="1151" y="1190"/>
                </a:cubicBezTo>
                <a:lnTo>
                  <a:pt x="71" y="1190"/>
                </a:lnTo>
                <a:lnTo>
                  <a:pt x="71" y="1190"/>
                </a:lnTo>
                <a:cubicBezTo>
                  <a:pt x="33" y="1190"/>
                  <a:pt x="0" y="1158"/>
                  <a:pt x="0" y="1119"/>
                </a:cubicBezTo>
              </a:path>
            </a:pathLst>
          </a:custGeom>
          <a:solidFill>
            <a:schemeClr val="accent1">
              <a:lumMod val="60000"/>
              <a:lumOff val="40000"/>
            </a:schemeClr>
          </a:solidFill>
          <a:ln>
            <a:noFill/>
          </a:ln>
          <a:effectLst/>
        </p:spPr>
        <p:txBody>
          <a:bodyPr wrap="none" anchor="ctr"/>
          <a:lstStyle/>
          <a:p>
            <a:endParaRPr lang="en-US" sz="3266"/>
          </a:p>
        </p:txBody>
      </p:sp>
      <p:sp>
        <p:nvSpPr>
          <p:cNvPr id="23" name="Freeform 5">
            <a:extLst>
              <a:ext uri="{FF2B5EF4-FFF2-40B4-BE49-F238E27FC236}">
                <a16:creationId xmlns:a16="http://schemas.microsoft.com/office/drawing/2014/main" id="{8D03D583-4840-E148-8D5C-5553119036F5}"/>
              </a:ext>
            </a:extLst>
          </p:cNvPr>
          <p:cNvSpPr>
            <a:spLocks noChangeArrowheads="1"/>
          </p:cNvSpPr>
          <p:nvPr/>
        </p:nvSpPr>
        <p:spPr bwMode="auto">
          <a:xfrm>
            <a:off x="2515123" y="3229744"/>
            <a:ext cx="1863092" cy="1167111"/>
          </a:xfrm>
          <a:custGeom>
            <a:avLst/>
            <a:gdLst>
              <a:gd name="T0" fmla="*/ 0 w 2300"/>
              <a:gd name="T1" fmla="*/ 1117 h 1441"/>
              <a:gd name="T2" fmla="*/ 0 w 2300"/>
              <a:gd name="T3" fmla="*/ 326 h 1441"/>
              <a:gd name="T4" fmla="*/ 0 w 2300"/>
              <a:gd name="T5" fmla="*/ 326 h 1441"/>
              <a:gd name="T6" fmla="*/ 71 w 2300"/>
              <a:gd name="T7" fmla="*/ 254 h 1441"/>
              <a:gd name="T8" fmla="*/ 1152 w 2300"/>
              <a:gd name="T9" fmla="*/ 254 h 1441"/>
              <a:gd name="T10" fmla="*/ 1152 w 2300"/>
              <a:gd name="T11" fmla="*/ 254 h 1441"/>
              <a:gd name="T12" fmla="*/ 1223 w 2300"/>
              <a:gd name="T13" fmla="*/ 183 h 1441"/>
              <a:gd name="T14" fmla="*/ 1223 w 2300"/>
              <a:gd name="T15" fmla="*/ 91 h 1441"/>
              <a:gd name="T16" fmla="*/ 1223 w 2300"/>
              <a:gd name="T17" fmla="*/ 91 h 1441"/>
              <a:gd name="T18" fmla="*/ 1335 w 2300"/>
              <a:gd name="T19" fmla="*/ 32 h 1441"/>
              <a:gd name="T20" fmla="*/ 2258 w 2300"/>
              <a:gd name="T21" fmla="*/ 662 h 1441"/>
              <a:gd name="T22" fmla="*/ 2258 w 2300"/>
              <a:gd name="T23" fmla="*/ 662 h 1441"/>
              <a:gd name="T24" fmla="*/ 2258 w 2300"/>
              <a:gd name="T25" fmla="*/ 779 h 1441"/>
              <a:gd name="T26" fmla="*/ 1335 w 2300"/>
              <a:gd name="T27" fmla="*/ 1408 h 1441"/>
              <a:gd name="T28" fmla="*/ 1335 w 2300"/>
              <a:gd name="T29" fmla="*/ 1408 h 1441"/>
              <a:gd name="T30" fmla="*/ 1223 w 2300"/>
              <a:gd name="T31" fmla="*/ 1349 h 1441"/>
              <a:gd name="T32" fmla="*/ 1223 w 2300"/>
              <a:gd name="T33" fmla="*/ 1260 h 1441"/>
              <a:gd name="T34" fmla="*/ 1223 w 2300"/>
              <a:gd name="T35" fmla="*/ 1260 h 1441"/>
              <a:gd name="T36" fmla="*/ 1152 w 2300"/>
              <a:gd name="T37" fmla="*/ 1189 h 1441"/>
              <a:gd name="T38" fmla="*/ 71 w 2300"/>
              <a:gd name="T39" fmla="*/ 1189 h 1441"/>
              <a:gd name="T40" fmla="*/ 71 w 2300"/>
              <a:gd name="T41" fmla="*/ 1189 h 1441"/>
              <a:gd name="T42" fmla="*/ 0 w 2300"/>
              <a:gd name="T43" fmla="*/ 1117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00" h="1441">
                <a:moveTo>
                  <a:pt x="0" y="1117"/>
                </a:moveTo>
                <a:lnTo>
                  <a:pt x="0" y="326"/>
                </a:lnTo>
                <a:lnTo>
                  <a:pt x="0" y="326"/>
                </a:lnTo>
                <a:cubicBezTo>
                  <a:pt x="0" y="286"/>
                  <a:pt x="31" y="254"/>
                  <a:pt x="71" y="254"/>
                </a:cubicBezTo>
                <a:lnTo>
                  <a:pt x="1152" y="254"/>
                </a:lnTo>
                <a:lnTo>
                  <a:pt x="1152" y="254"/>
                </a:lnTo>
                <a:cubicBezTo>
                  <a:pt x="1191" y="254"/>
                  <a:pt x="1223" y="223"/>
                  <a:pt x="1223" y="183"/>
                </a:cubicBezTo>
                <a:lnTo>
                  <a:pt x="1223" y="91"/>
                </a:lnTo>
                <a:lnTo>
                  <a:pt x="1223" y="91"/>
                </a:lnTo>
                <a:cubicBezTo>
                  <a:pt x="1223" y="34"/>
                  <a:pt x="1287" y="0"/>
                  <a:pt x="1335" y="32"/>
                </a:cubicBezTo>
                <a:lnTo>
                  <a:pt x="2258" y="662"/>
                </a:lnTo>
                <a:lnTo>
                  <a:pt x="2258" y="662"/>
                </a:lnTo>
                <a:cubicBezTo>
                  <a:pt x="2299" y="690"/>
                  <a:pt x="2299" y="751"/>
                  <a:pt x="2258" y="779"/>
                </a:cubicBezTo>
                <a:lnTo>
                  <a:pt x="1335" y="1408"/>
                </a:lnTo>
                <a:lnTo>
                  <a:pt x="1335" y="1408"/>
                </a:lnTo>
                <a:cubicBezTo>
                  <a:pt x="1287" y="1440"/>
                  <a:pt x="1223" y="1406"/>
                  <a:pt x="1223" y="1349"/>
                </a:cubicBezTo>
                <a:lnTo>
                  <a:pt x="1223" y="1260"/>
                </a:lnTo>
                <a:lnTo>
                  <a:pt x="1223" y="1260"/>
                </a:lnTo>
                <a:cubicBezTo>
                  <a:pt x="1223" y="1221"/>
                  <a:pt x="1191" y="1189"/>
                  <a:pt x="1152" y="1189"/>
                </a:cubicBezTo>
                <a:lnTo>
                  <a:pt x="71" y="1189"/>
                </a:lnTo>
                <a:lnTo>
                  <a:pt x="71" y="1189"/>
                </a:lnTo>
                <a:cubicBezTo>
                  <a:pt x="31" y="1189"/>
                  <a:pt x="0" y="1157"/>
                  <a:pt x="0" y="1117"/>
                </a:cubicBezTo>
              </a:path>
            </a:pathLst>
          </a:custGeom>
          <a:solidFill>
            <a:schemeClr val="accent2">
              <a:lumMod val="60000"/>
              <a:lumOff val="40000"/>
            </a:schemeClr>
          </a:solidFill>
          <a:ln>
            <a:noFill/>
          </a:ln>
          <a:effectLst/>
        </p:spPr>
        <p:txBody>
          <a:bodyPr wrap="none" anchor="ctr"/>
          <a:lstStyle/>
          <a:p>
            <a:endParaRPr lang="en-US" sz="3266"/>
          </a:p>
        </p:txBody>
      </p:sp>
      <p:sp>
        <p:nvSpPr>
          <p:cNvPr id="24" name="Freeform 6">
            <a:extLst>
              <a:ext uri="{FF2B5EF4-FFF2-40B4-BE49-F238E27FC236}">
                <a16:creationId xmlns:a16="http://schemas.microsoft.com/office/drawing/2014/main" id="{B36DC836-815B-7B49-BE71-53FEF16239A9}"/>
              </a:ext>
            </a:extLst>
          </p:cNvPr>
          <p:cNvSpPr>
            <a:spLocks noChangeArrowheads="1"/>
          </p:cNvSpPr>
          <p:nvPr/>
        </p:nvSpPr>
        <p:spPr bwMode="auto">
          <a:xfrm>
            <a:off x="3339595" y="5090618"/>
            <a:ext cx="1863092" cy="1167111"/>
          </a:xfrm>
          <a:custGeom>
            <a:avLst/>
            <a:gdLst>
              <a:gd name="T0" fmla="*/ 0 w 2300"/>
              <a:gd name="T1" fmla="*/ 1118 h 1442"/>
              <a:gd name="T2" fmla="*/ 0 w 2300"/>
              <a:gd name="T3" fmla="*/ 326 h 1442"/>
              <a:gd name="T4" fmla="*/ 0 w 2300"/>
              <a:gd name="T5" fmla="*/ 326 h 1442"/>
              <a:gd name="T6" fmla="*/ 71 w 2300"/>
              <a:gd name="T7" fmla="*/ 254 h 1442"/>
              <a:gd name="T8" fmla="*/ 1152 w 2300"/>
              <a:gd name="T9" fmla="*/ 254 h 1442"/>
              <a:gd name="T10" fmla="*/ 1152 w 2300"/>
              <a:gd name="T11" fmla="*/ 254 h 1442"/>
              <a:gd name="T12" fmla="*/ 1223 w 2300"/>
              <a:gd name="T13" fmla="*/ 183 h 1442"/>
              <a:gd name="T14" fmla="*/ 1223 w 2300"/>
              <a:gd name="T15" fmla="*/ 91 h 1442"/>
              <a:gd name="T16" fmla="*/ 1223 w 2300"/>
              <a:gd name="T17" fmla="*/ 91 h 1442"/>
              <a:gd name="T18" fmla="*/ 1334 w 2300"/>
              <a:gd name="T19" fmla="*/ 32 h 1442"/>
              <a:gd name="T20" fmla="*/ 2258 w 2300"/>
              <a:gd name="T21" fmla="*/ 662 h 1442"/>
              <a:gd name="T22" fmla="*/ 2258 w 2300"/>
              <a:gd name="T23" fmla="*/ 662 h 1442"/>
              <a:gd name="T24" fmla="*/ 2258 w 2300"/>
              <a:gd name="T25" fmla="*/ 779 h 1442"/>
              <a:gd name="T26" fmla="*/ 1334 w 2300"/>
              <a:gd name="T27" fmla="*/ 1409 h 1442"/>
              <a:gd name="T28" fmla="*/ 1334 w 2300"/>
              <a:gd name="T29" fmla="*/ 1409 h 1442"/>
              <a:gd name="T30" fmla="*/ 1223 w 2300"/>
              <a:gd name="T31" fmla="*/ 1350 h 1442"/>
              <a:gd name="T32" fmla="*/ 1223 w 2300"/>
              <a:gd name="T33" fmla="*/ 1260 h 1442"/>
              <a:gd name="T34" fmla="*/ 1223 w 2300"/>
              <a:gd name="T35" fmla="*/ 1260 h 1442"/>
              <a:gd name="T36" fmla="*/ 1152 w 2300"/>
              <a:gd name="T37" fmla="*/ 1189 h 1442"/>
              <a:gd name="T38" fmla="*/ 71 w 2300"/>
              <a:gd name="T39" fmla="*/ 1189 h 1442"/>
              <a:gd name="T40" fmla="*/ 71 w 2300"/>
              <a:gd name="T41" fmla="*/ 1189 h 1442"/>
              <a:gd name="T42" fmla="*/ 0 w 2300"/>
              <a:gd name="T43" fmla="*/ 1118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00" h="1442">
                <a:moveTo>
                  <a:pt x="0" y="1118"/>
                </a:moveTo>
                <a:lnTo>
                  <a:pt x="0" y="326"/>
                </a:lnTo>
                <a:lnTo>
                  <a:pt x="0" y="326"/>
                </a:lnTo>
                <a:cubicBezTo>
                  <a:pt x="0" y="286"/>
                  <a:pt x="32" y="254"/>
                  <a:pt x="71" y="254"/>
                </a:cubicBezTo>
                <a:lnTo>
                  <a:pt x="1152" y="254"/>
                </a:lnTo>
                <a:lnTo>
                  <a:pt x="1152" y="254"/>
                </a:lnTo>
                <a:cubicBezTo>
                  <a:pt x="1191" y="254"/>
                  <a:pt x="1223" y="223"/>
                  <a:pt x="1223" y="183"/>
                </a:cubicBezTo>
                <a:lnTo>
                  <a:pt x="1223" y="91"/>
                </a:lnTo>
                <a:lnTo>
                  <a:pt x="1223" y="91"/>
                </a:lnTo>
                <a:cubicBezTo>
                  <a:pt x="1223" y="34"/>
                  <a:pt x="1287" y="0"/>
                  <a:pt x="1334" y="32"/>
                </a:cubicBezTo>
                <a:lnTo>
                  <a:pt x="2258" y="662"/>
                </a:lnTo>
                <a:lnTo>
                  <a:pt x="2258" y="662"/>
                </a:lnTo>
                <a:cubicBezTo>
                  <a:pt x="2299" y="690"/>
                  <a:pt x="2299" y="751"/>
                  <a:pt x="2258" y="779"/>
                </a:cubicBezTo>
                <a:lnTo>
                  <a:pt x="1334" y="1409"/>
                </a:lnTo>
                <a:lnTo>
                  <a:pt x="1334" y="1409"/>
                </a:lnTo>
                <a:cubicBezTo>
                  <a:pt x="1287" y="1441"/>
                  <a:pt x="1223" y="1407"/>
                  <a:pt x="1223" y="1350"/>
                </a:cubicBezTo>
                <a:lnTo>
                  <a:pt x="1223" y="1260"/>
                </a:lnTo>
                <a:lnTo>
                  <a:pt x="1223" y="1260"/>
                </a:lnTo>
                <a:cubicBezTo>
                  <a:pt x="1223" y="1221"/>
                  <a:pt x="1191" y="1189"/>
                  <a:pt x="1152" y="1189"/>
                </a:cubicBezTo>
                <a:lnTo>
                  <a:pt x="71" y="1189"/>
                </a:lnTo>
                <a:lnTo>
                  <a:pt x="71" y="1189"/>
                </a:lnTo>
                <a:cubicBezTo>
                  <a:pt x="32" y="1189"/>
                  <a:pt x="0" y="1158"/>
                  <a:pt x="0" y="1118"/>
                </a:cubicBezTo>
              </a:path>
            </a:pathLst>
          </a:custGeom>
          <a:solidFill>
            <a:schemeClr val="accent6">
              <a:lumMod val="60000"/>
              <a:lumOff val="40000"/>
            </a:schemeClr>
          </a:solidFill>
          <a:ln>
            <a:noFill/>
          </a:ln>
          <a:effectLst/>
        </p:spPr>
        <p:txBody>
          <a:bodyPr wrap="none" anchor="ctr"/>
          <a:lstStyle/>
          <a:p>
            <a:endParaRPr lang="en-US" sz="3266"/>
          </a:p>
        </p:txBody>
      </p:sp>
      <p:sp>
        <p:nvSpPr>
          <p:cNvPr id="39" name="TextBox 38">
            <a:extLst>
              <a:ext uri="{FF2B5EF4-FFF2-40B4-BE49-F238E27FC236}">
                <a16:creationId xmlns:a16="http://schemas.microsoft.com/office/drawing/2014/main" id="{E0D9AD38-A339-3543-BB3E-3490E91ED80C}"/>
              </a:ext>
            </a:extLst>
          </p:cNvPr>
          <p:cNvSpPr txBox="1"/>
          <p:nvPr/>
        </p:nvSpPr>
        <p:spPr>
          <a:xfrm>
            <a:off x="1771747" y="1721592"/>
            <a:ext cx="1230850" cy="461665"/>
          </a:xfrm>
          <a:prstGeom prst="rect">
            <a:avLst/>
          </a:prstGeom>
          <a:noFill/>
        </p:spPr>
        <p:txBody>
          <a:bodyPr wrap="none" rtlCol="0" anchor="ctr">
            <a:spAutoFit/>
          </a:bodyPr>
          <a:lstStyle/>
          <a:p>
            <a:pPr algn="r"/>
            <a:r>
              <a:rPr lang="en-US" sz="2400" b="1" dirty="0">
                <a:solidFill>
                  <a:schemeClr val="bg1"/>
                </a:solidFill>
                <a:latin typeface="Poppins" pitchFamily="2" charset="77"/>
                <a:cs typeface="Poppins" pitchFamily="2" charset="77"/>
              </a:rPr>
              <a:t>YEAR 10</a:t>
            </a:r>
          </a:p>
        </p:txBody>
      </p:sp>
      <p:sp>
        <p:nvSpPr>
          <p:cNvPr id="2" name="TextBox 1">
            <a:extLst>
              <a:ext uri="{FF2B5EF4-FFF2-40B4-BE49-F238E27FC236}">
                <a16:creationId xmlns:a16="http://schemas.microsoft.com/office/drawing/2014/main" id="{7F1DA367-6AE7-A043-03B5-92BC7EB960C4}"/>
              </a:ext>
            </a:extLst>
          </p:cNvPr>
          <p:cNvSpPr txBox="1"/>
          <p:nvPr/>
        </p:nvSpPr>
        <p:spPr>
          <a:xfrm>
            <a:off x="2622199" y="3579284"/>
            <a:ext cx="1230850" cy="461665"/>
          </a:xfrm>
          <a:prstGeom prst="rect">
            <a:avLst/>
          </a:prstGeom>
          <a:noFill/>
        </p:spPr>
        <p:txBody>
          <a:bodyPr wrap="none" rtlCol="0" anchor="ctr">
            <a:spAutoFit/>
          </a:bodyPr>
          <a:lstStyle/>
          <a:p>
            <a:pPr algn="r"/>
            <a:r>
              <a:rPr lang="en-US" sz="2400" b="1" dirty="0">
                <a:solidFill>
                  <a:schemeClr val="bg1"/>
                </a:solidFill>
                <a:latin typeface="Poppins" pitchFamily="2" charset="77"/>
                <a:cs typeface="Poppins" pitchFamily="2" charset="77"/>
              </a:rPr>
              <a:t>YEAR 10</a:t>
            </a:r>
          </a:p>
        </p:txBody>
      </p:sp>
      <p:sp>
        <p:nvSpPr>
          <p:cNvPr id="3" name="Subtitle 2">
            <a:extLst>
              <a:ext uri="{FF2B5EF4-FFF2-40B4-BE49-F238E27FC236}">
                <a16:creationId xmlns:a16="http://schemas.microsoft.com/office/drawing/2014/main" id="{AA068797-4306-0441-92AC-7C6138480F27}"/>
              </a:ext>
            </a:extLst>
          </p:cNvPr>
          <p:cNvSpPr txBox="1">
            <a:spLocks/>
          </p:cNvSpPr>
          <p:nvPr/>
        </p:nvSpPr>
        <p:spPr>
          <a:xfrm>
            <a:off x="4485291" y="3608742"/>
            <a:ext cx="7441666" cy="715773"/>
          </a:xfrm>
          <a:prstGeom prst="rect">
            <a:avLst/>
          </a:prstGeom>
          <a:solidFill>
            <a:srgbClr val="FFFFFF">
              <a:alpha val="50196"/>
            </a:srgbClr>
          </a:solidFill>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GB" sz="1200" b="1" dirty="0">
                <a:latin typeface="Lato Light" panose="020F0502020204030203" pitchFamily="34" charset="0"/>
                <a:ea typeface="Lato Light" panose="020F0502020204030203" pitchFamily="34" charset="0"/>
                <a:cs typeface="Mukta ExtraLight" panose="020B0000000000000000" pitchFamily="34" charset="77"/>
              </a:rPr>
              <a:t>EXPLORE HOW AN ENGINEERED PRODUCT IS ADAPTED AND IMPROVED OVER TIME, AND APPLY YOUR KNOWLEDGE AND UNDERSTANDING TO ADAPT AN EXISTING COMPONENT, ELEMENT OR PART OF THE ENGINEERING OUTCOME THAT WAS MANUFACTURED FOR UNIT 1 </a:t>
            </a:r>
          </a:p>
        </p:txBody>
      </p:sp>
      <p:sp>
        <p:nvSpPr>
          <p:cNvPr id="4" name="TextBox 3">
            <a:extLst>
              <a:ext uri="{FF2B5EF4-FFF2-40B4-BE49-F238E27FC236}">
                <a16:creationId xmlns:a16="http://schemas.microsoft.com/office/drawing/2014/main" id="{669F87DD-958C-E9D5-5749-FA00D59F4C8B}"/>
              </a:ext>
            </a:extLst>
          </p:cNvPr>
          <p:cNvSpPr txBox="1"/>
          <p:nvPr/>
        </p:nvSpPr>
        <p:spPr>
          <a:xfrm>
            <a:off x="4485291" y="3271610"/>
            <a:ext cx="6511975" cy="338554"/>
          </a:xfrm>
          <a:prstGeom prst="rect">
            <a:avLst/>
          </a:prstGeom>
          <a:solidFill>
            <a:srgbClr val="FFFFFF">
              <a:alpha val="50196"/>
            </a:srgbClr>
          </a:solidFill>
        </p:spPr>
        <p:txBody>
          <a:bodyPr wrap="none" rtlCol="0" anchor="b" anchorCtr="0">
            <a:spAutoFit/>
          </a:bodyPr>
          <a:lstStyle/>
          <a:p>
            <a:r>
              <a:rPr lang="en-GB" sz="1600" b="1" dirty="0">
                <a:solidFill>
                  <a:schemeClr val="tx2"/>
                </a:solidFill>
                <a:latin typeface="Dubai" panose="020B0503030403030204" pitchFamily="34" charset="-78"/>
                <a:cs typeface="Dubai" panose="020B0503030403030204" pitchFamily="34" charset="-78"/>
              </a:rPr>
              <a:t>UNIT 2 DESIGNING ENGINEERING PRODUCTS (20% OF FINAL GRADE)</a:t>
            </a:r>
          </a:p>
        </p:txBody>
      </p:sp>
      <p:sp>
        <p:nvSpPr>
          <p:cNvPr id="5" name="TextBox 4">
            <a:extLst>
              <a:ext uri="{FF2B5EF4-FFF2-40B4-BE49-F238E27FC236}">
                <a16:creationId xmlns:a16="http://schemas.microsoft.com/office/drawing/2014/main" id="{B68022CE-E94A-6507-A6B4-4844F441DAA7}"/>
              </a:ext>
            </a:extLst>
          </p:cNvPr>
          <p:cNvSpPr txBox="1"/>
          <p:nvPr/>
        </p:nvSpPr>
        <p:spPr>
          <a:xfrm>
            <a:off x="3446669" y="5427750"/>
            <a:ext cx="1230850" cy="461665"/>
          </a:xfrm>
          <a:prstGeom prst="rect">
            <a:avLst/>
          </a:prstGeom>
          <a:noFill/>
        </p:spPr>
        <p:txBody>
          <a:bodyPr wrap="none" rtlCol="0" anchor="ctr">
            <a:spAutoFit/>
          </a:bodyPr>
          <a:lstStyle/>
          <a:p>
            <a:pPr algn="r"/>
            <a:r>
              <a:rPr lang="en-US" sz="2400" b="1" dirty="0">
                <a:solidFill>
                  <a:schemeClr val="bg1"/>
                </a:solidFill>
                <a:latin typeface="Poppins" pitchFamily="2" charset="77"/>
                <a:cs typeface="Poppins" pitchFamily="2" charset="77"/>
              </a:rPr>
              <a:t>YEAR 11</a:t>
            </a:r>
          </a:p>
        </p:txBody>
      </p:sp>
      <p:sp>
        <p:nvSpPr>
          <p:cNvPr id="6" name="Subtitle 2">
            <a:extLst>
              <a:ext uri="{FF2B5EF4-FFF2-40B4-BE49-F238E27FC236}">
                <a16:creationId xmlns:a16="http://schemas.microsoft.com/office/drawing/2014/main" id="{1B7DBEDA-9FDA-4DBD-1224-249C94527643}"/>
              </a:ext>
            </a:extLst>
          </p:cNvPr>
          <p:cNvSpPr txBox="1">
            <a:spLocks/>
          </p:cNvSpPr>
          <p:nvPr/>
        </p:nvSpPr>
        <p:spPr>
          <a:xfrm>
            <a:off x="5309761" y="5541956"/>
            <a:ext cx="6289204" cy="715773"/>
          </a:xfrm>
          <a:prstGeom prst="rect">
            <a:avLst/>
          </a:prstGeom>
          <a:solidFill>
            <a:srgbClr val="FFFFFF">
              <a:alpha val="50196"/>
            </a:srgbClr>
          </a:solidFill>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GB" sz="1200" b="1" dirty="0">
                <a:latin typeface="Lato Light" panose="020F0502020204030203" pitchFamily="34" charset="0"/>
                <a:ea typeface="Lato Light" panose="020F0502020204030203" pitchFamily="34" charset="0"/>
                <a:cs typeface="Mukta ExtraLight" panose="020B0000000000000000" pitchFamily="34" charset="77"/>
              </a:rPr>
              <a:t>RANGE OF CONSIDERATIONS THAT IMPACT ON ENGINEERING DESIGN AND HOW MODERN ENGINEERING HAS HAD AN IMPACT ON MODERN DAY LIFE AT HOME, WORK AND IN SOCIETY IN GENERAL </a:t>
            </a:r>
          </a:p>
        </p:txBody>
      </p:sp>
      <p:sp>
        <p:nvSpPr>
          <p:cNvPr id="7" name="TextBox 6">
            <a:extLst>
              <a:ext uri="{FF2B5EF4-FFF2-40B4-BE49-F238E27FC236}">
                <a16:creationId xmlns:a16="http://schemas.microsoft.com/office/drawing/2014/main" id="{8BDD89CA-D4B8-A040-BB8E-C38BB5EFDA42}"/>
              </a:ext>
            </a:extLst>
          </p:cNvPr>
          <p:cNvSpPr txBox="1"/>
          <p:nvPr/>
        </p:nvSpPr>
        <p:spPr>
          <a:xfrm>
            <a:off x="5309761" y="5204824"/>
            <a:ext cx="6296339" cy="338554"/>
          </a:xfrm>
          <a:prstGeom prst="rect">
            <a:avLst/>
          </a:prstGeom>
          <a:solidFill>
            <a:srgbClr val="FFFFFF">
              <a:alpha val="50196"/>
            </a:srgbClr>
          </a:solidFill>
        </p:spPr>
        <p:txBody>
          <a:bodyPr wrap="none" rtlCol="0" anchor="b" anchorCtr="0">
            <a:spAutoFit/>
          </a:bodyPr>
          <a:lstStyle/>
          <a:p>
            <a:r>
              <a:rPr lang="en-GB" sz="1600" b="1" dirty="0">
                <a:solidFill>
                  <a:schemeClr val="tx2"/>
                </a:solidFill>
                <a:latin typeface="Dubai" panose="020B0503030403030204" pitchFamily="34" charset="-78"/>
                <a:cs typeface="Dubai" panose="020B0503030403030204" pitchFamily="34" charset="-78"/>
              </a:rPr>
              <a:t>UNIT 3 SOLVING ENGINEERING PROBLEMS (40% OF FINAL GRADE)</a:t>
            </a:r>
          </a:p>
        </p:txBody>
      </p:sp>
    </p:spTree>
    <p:extLst>
      <p:ext uri="{BB962C8B-B14F-4D97-AF65-F5344CB8AC3E}">
        <p14:creationId xmlns:p14="http://schemas.microsoft.com/office/powerpoint/2010/main" val="232095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 grpId="0" animBg="1"/>
      <p:bldP spid="4"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BC3712-2820-CF99-1AC3-EEA3FD63D75D}"/>
              </a:ext>
            </a:extLst>
          </p:cNvPr>
          <p:cNvSpPr txBox="1"/>
          <p:nvPr/>
        </p:nvSpPr>
        <p:spPr>
          <a:xfrm>
            <a:off x="4577500" y="199538"/>
            <a:ext cx="3041345" cy="553998"/>
          </a:xfrm>
          <a:prstGeom prst="rect">
            <a:avLst/>
          </a:prstGeom>
          <a:noFill/>
        </p:spPr>
        <p:txBody>
          <a:bodyPr wrap="none" rtlCol="0">
            <a:spAutoFit/>
          </a:bodyPr>
          <a:lstStyle/>
          <a:p>
            <a:pPr algn="ctr"/>
            <a:r>
              <a:rPr lang="en-GB" sz="3000" b="1" dirty="0">
                <a:solidFill>
                  <a:schemeClr val="tx2"/>
                </a:solidFill>
                <a:latin typeface="Poppins" pitchFamily="2" charset="77"/>
                <a:cs typeface="Poppins" pitchFamily="2" charset="77"/>
              </a:rPr>
              <a:t>EXEMPLAR WORK</a:t>
            </a:r>
            <a:endParaRPr lang="en-US" sz="3000" b="1" dirty="0">
              <a:solidFill>
                <a:schemeClr val="tx2"/>
              </a:solidFill>
              <a:latin typeface="Poppins" pitchFamily="2" charset="77"/>
              <a:cs typeface="Poppins" pitchFamily="2" charset="77"/>
            </a:endParaRPr>
          </a:p>
        </p:txBody>
      </p:sp>
      <p:pic>
        <p:nvPicPr>
          <p:cNvPr id="7" name="6E1A4EC3-8389-45FC-BD03-69644AD073D9" descr="IMG_4471.PNG">
            <a:extLst>
              <a:ext uri="{FF2B5EF4-FFF2-40B4-BE49-F238E27FC236}">
                <a16:creationId xmlns:a16="http://schemas.microsoft.com/office/drawing/2014/main" id="{F5635192-DE67-2225-E75F-C4D3C6B8CB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205" r="3957" b="37306"/>
          <a:stretch/>
        </p:blipFill>
        <p:spPr bwMode="auto">
          <a:xfrm>
            <a:off x="512566" y="911863"/>
            <a:ext cx="3791692" cy="3896140"/>
          </a:xfrm>
          <a:prstGeom prst="round2DiagRect">
            <a:avLst>
              <a:gd name="adj1" fmla="val 16667"/>
              <a:gd name="adj2" fmla="val 0"/>
            </a:avLst>
          </a:prstGeom>
          <a:ln w="88900" cap="sq">
            <a:solidFill>
              <a:schemeClr val="accent6">
                <a:lumMod val="20000"/>
                <a:lumOff val="80000"/>
              </a:schemeClr>
            </a:solidFill>
            <a:miter lim="800000"/>
          </a:ln>
          <a:effectLst>
            <a:outerShdw blurRad="254000" algn="tl" rotWithShape="0">
              <a:srgbClr val="000000">
                <a:alpha val="43000"/>
              </a:srgbClr>
            </a:outerShdw>
          </a:effectLst>
        </p:spPr>
      </p:pic>
      <p:pic>
        <p:nvPicPr>
          <p:cNvPr id="8" name="Picture 7">
            <a:extLst>
              <a:ext uri="{FF2B5EF4-FFF2-40B4-BE49-F238E27FC236}">
                <a16:creationId xmlns:a16="http://schemas.microsoft.com/office/drawing/2014/main" id="{244B29BE-82EA-2B1E-0F2E-BBDBB9423784}"/>
              </a:ext>
            </a:extLst>
          </p:cNvPr>
          <p:cNvPicPr>
            <a:picLocks noChangeAspect="1"/>
          </p:cNvPicPr>
          <p:nvPr/>
        </p:nvPicPr>
        <p:blipFill>
          <a:blip r:embed="rId3"/>
          <a:stretch>
            <a:fillRect/>
          </a:stretch>
        </p:blipFill>
        <p:spPr>
          <a:xfrm>
            <a:off x="8729449" y="797281"/>
            <a:ext cx="3025596" cy="4125303"/>
          </a:xfrm>
          <a:prstGeom prst="round2DiagRect">
            <a:avLst>
              <a:gd name="adj1" fmla="val 16667"/>
              <a:gd name="adj2" fmla="val 0"/>
            </a:avLst>
          </a:prstGeom>
          <a:ln w="88900" cap="sq">
            <a:solidFill>
              <a:schemeClr val="accent2">
                <a:lumMod val="20000"/>
                <a:lumOff val="80000"/>
              </a:schemeClr>
            </a:solidFill>
            <a:miter lim="800000"/>
          </a:ln>
          <a:effectLst>
            <a:outerShdw blurRad="254000" algn="tl" rotWithShape="0">
              <a:srgbClr val="000000">
                <a:alpha val="43000"/>
              </a:srgbClr>
            </a:outerShdw>
          </a:effectLst>
        </p:spPr>
      </p:pic>
      <p:pic>
        <p:nvPicPr>
          <p:cNvPr id="9" name="Picture 8">
            <a:extLst>
              <a:ext uri="{FF2B5EF4-FFF2-40B4-BE49-F238E27FC236}">
                <a16:creationId xmlns:a16="http://schemas.microsoft.com/office/drawing/2014/main" id="{6F2B0B00-7C1F-4886-DB38-084F0820A032}"/>
              </a:ext>
            </a:extLst>
          </p:cNvPr>
          <p:cNvPicPr>
            <a:picLocks noChangeAspect="1"/>
          </p:cNvPicPr>
          <p:nvPr/>
        </p:nvPicPr>
        <p:blipFill>
          <a:blip r:embed="rId4"/>
          <a:stretch>
            <a:fillRect/>
          </a:stretch>
        </p:blipFill>
        <p:spPr>
          <a:xfrm>
            <a:off x="4515648" y="4464138"/>
            <a:ext cx="3833447" cy="1908680"/>
          </a:xfrm>
          <a:prstGeom prst="round2DiagRect">
            <a:avLst>
              <a:gd name="adj1" fmla="val 16667"/>
              <a:gd name="adj2" fmla="val 0"/>
            </a:avLst>
          </a:prstGeom>
          <a:ln w="88900" cap="sq">
            <a:solidFill>
              <a:schemeClr val="accent4">
                <a:lumMod val="20000"/>
                <a:lumOff val="80000"/>
              </a:schemeClr>
            </a:solidFill>
            <a:miter lim="800000"/>
          </a:ln>
          <a:effectLst>
            <a:outerShdw blurRad="254000" algn="tl" rotWithShape="0">
              <a:srgbClr val="000000">
                <a:alpha val="43000"/>
              </a:srgbClr>
            </a:outerShdw>
          </a:effectLst>
        </p:spPr>
      </p:pic>
      <p:pic>
        <p:nvPicPr>
          <p:cNvPr id="10" name="Picture 9">
            <a:extLst>
              <a:ext uri="{FF2B5EF4-FFF2-40B4-BE49-F238E27FC236}">
                <a16:creationId xmlns:a16="http://schemas.microsoft.com/office/drawing/2014/main" id="{5F70B76D-AE77-9501-410E-F772B45C3656}"/>
              </a:ext>
            </a:extLst>
          </p:cNvPr>
          <p:cNvPicPr>
            <a:picLocks noChangeAspect="1"/>
          </p:cNvPicPr>
          <p:nvPr/>
        </p:nvPicPr>
        <p:blipFill>
          <a:blip r:embed="rId5"/>
          <a:stretch>
            <a:fillRect/>
          </a:stretch>
        </p:blipFill>
        <p:spPr>
          <a:xfrm>
            <a:off x="5027017" y="1574404"/>
            <a:ext cx="2810709" cy="1854596"/>
          </a:xfrm>
          <a:prstGeom prst="round2DiagRect">
            <a:avLst>
              <a:gd name="adj1" fmla="val 16667"/>
              <a:gd name="adj2" fmla="val 0"/>
            </a:avLst>
          </a:prstGeom>
          <a:ln w="88900" cap="sq">
            <a:solidFill>
              <a:schemeClr val="accent1">
                <a:lumMod val="20000"/>
                <a:lumOff val="80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74789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BC3712-2820-CF99-1AC3-EEA3FD63D75D}"/>
              </a:ext>
            </a:extLst>
          </p:cNvPr>
          <p:cNvSpPr txBox="1"/>
          <p:nvPr/>
        </p:nvSpPr>
        <p:spPr>
          <a:xfrm>
            <a:off x="4577500" y="199538"/>
            <a:ext cx="3041345" cy="553998"/>
          </a:xfrm>
          <a:prstGeom prst="rect">
            <a:avLst/>
          </a:prstGeom>
          <a:noFill/>
        </p:spPr>
        <p:txBody>
          <a:bodyPr wrap="none" rtlCol="0">
            <a:spAutoFit/>
          </a:bodyPr>
          <a:lstStyle/>
          <a:p>
            <a:pPr algn="ctr"/>
            <a:r>
              <a:rPr lang="en-GB" sz="3000" b="1" dirty="0">
                <a:solidFill>
                  <a:schemeClr val="tx2"/>
                </a:solidFill>
                <a:latin typeface="Poppins" pitchFamily="2" charset="77"/>
                <a:cs typeface="Poppins" pitchFamily="2" charset="77"/>
              </a:rPr>
              <a:t>EXEMPLAR WORK</a:t>
            </a:r>
            <a:endParaRPr lang="en-US" sz="3000" b="1" dirty="0">
              <a:solidFill>
                <a:schemeClr val="tx2"/>
              </a:solidFill>
              <a:latin typeface="Poppins" pitchFamily="2" charset="77"/>
              <a:cs typeface="Poppins" pitchFamily="2" charset="77"/>
            </a:endParaRPr>
          </a:p>
        </p:txBody>
      </p:sp>
      <p:pic>
        <p:nvPicPr>
          <p:cNvPr id="2" name="Picture 1">
            <a:extLst>
              <a:ext uri="{FF2B5EF4-FFF2-40B4-BE49-F238E27FC236}">
                <a16:creationId xmlns:a16="http://schemas.microsoft.com/office/drawing/2014/main" id="{C1B1ACAA-84F3-B66D-686E-CE97B132204E}"/>
              </a:ext>
            </a:extLst>
          </p:cNvPr>
          <p:cNvPicPr>
            <a:picLocks noChangeAspect="1"/>
          </p:cNvPicPr>
          <p:nvPr/>
        </p:nvPicPr>
        <p:blipFill rotWithShape="1">
          <a:blip r:embed="rId2"/>
          <a:srcRect l="30361" t="16645" r="30787" b="17257"/>
          <a:stretch/>
        </p:blipFill>
        <p:spPr>
          <a:xfrm>
            <a:off x="8501347" y="3267044"/>
            <a:ext cx="3111303" cy="2977401"/>
          </a:xfrm>
          <a:prstGeom prst="round2DiagRect">
            <a:avLst>
              <a:gd name="adj1" fmla="val 16667"/>
              <a:gd name="adj2" fmla="val 0"/>
            </a:avLst>
          </a:prstGeom>
          <a:ln w="88900" cap="sq">
            <a:solidFill>
              <a:schemeClr val="accent5">
                <a:lumMod val="20000"/>
                <a:lumOff val="80000"/>
              </a:schemeClr>
            </a:solidFill>
            <a:miter lim="800000"/>
          </a:ln>
          <a:effectLst>
            <a:outerShdw blurRad="254000" algn="tl" rotWithShape="0">
              <a:srgbClr val="000000">
                <a:alpha val="43000"/>
              </a:srgbClr>
            </a:outerShdw>
          </a:effectLst>
        </p:spPr>
      </p:pic>
      <p:pic>
        <p:nvPicPr>
          <p:cNvPr id="3" name="Picture 2" descr="d1">
            <a:extLst>
              <a:ext uri="{FF2B5EF4-FFF2-40B4-BE49-F238E27FC236}">
                <a16:creationId xmlns:a16="http://schemas.microsoft.com/office/drawing/2014/main" id="{74D8FFE8-BB17-C931-02A5-22BE2EB5933E}"/>
              </a:ext>
            </a:extLst>
          </p:cNvPr>
          <p:cNvPicPr/>
          <p:nvPr/>
        </p:nvPicPr>
        <p:blipFill rotWithShape="1">
          <a:blip r:embed="rId3">
            <a:extLst>
              <a:ext uri="{28A0092B-C50C-407E-A947-70E740481C1C}">
                <a14:useLocalDpi xmlns:a14="http://schemas.microsoft.com/office/drawing/2010/main" val="0"/>
              </a:ext>
            </a:extLst>
          </a:blip>
          <a:srcRect l="10521"/>
          <a:stretch/>
        </p:blipFill>
        <p:spPr bwMode="auto">
          <a:xfrm>
            <a:off x="5048022" y="1830570"/>
            <a:ext cx="2870971" cy="3768719"/>
          </a:xfrm>
          <a:prstGeom prst="round2DiagRect">
            <a:avLst>
              <a:gd name="adj1" fmla="val 16667"/>
              <a:gd name="adj2" fmla="val 0"/>
            </a:avLst>
          </a:prstGeom>
          <a:ln w="88900" cap="sq">
            <a:solidFill>
              <a:schemeClr val="accent6">
                <a:lumMod val="20000"/>
                <a:lumOff val="80000"/>
              </a:schemeClr>
            </a:solidFill>
            <a:miter lim="800000"/>
          </a:ln>
          <a:effectLst>
            <a:outerShdw blurRad="254000" algn="tl" rotWithShape="0">
              <a:srgbClr val="000000">
                <a:alpha val="43000"/>
              </a:srgbClr>
            </a:outerShdw>
          </a:effectLst>
        </p:spPr>
      </p:pic>
      <p:pic>
        <p:nvPicPr>
          <p:cNvPr id="5" name="Picture 4">
            <a:extLst>
              <a:ext uri="{FF2B5EF4-FFF2-40B4-BE49-F238E27FC236}">
                <a16:creationId xmlns:a16="http://schemas.microsoft.com/office/drawing/2014/main" id="{971446BF-88FA-6342-F3BF-05EF397F1DCF}"/>
              </a:ext>
            </a:extLst>
          </p:cNvPr>
          <p:cNvPicPr>
            <a:picLocks noChangeAspect="1"/>
          </p:cNvPicPr>
          <p:nvPr/>
        </p:nvPicPr>
        <p:blipFill rotWithShape="1">
          <a:blip r:embed="rId4"/>
          <a:srcRect l="30057" t="14570" r="30429" b="14572"/>
          <a:stretch/>
        </p:blipFill>
        <p:spPr>
          <a:xfrm>
            <a:off x="744449" y="1068309"/>
            <a:ext cx="3419229" cy="3448897"/>
          </a:xfrm>
          <a:prstGeom prst="round2DiagRect">
            <a:avLst>
              <a:gd name="adj1" fmla="val 16667"/>
              <a:gd name="adj2" fmla="val 0"/>
            </a:avLst>
          </a:prstGeom>
          <a:ln w="88900" cap="sq">
            <a:solidFill>
              <a:schemeClr val="accent4">
                <a:lumMod val="20000"/>
                <a:lumOff val="80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83005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Diagonal Corners Snipped 16">
            <a:extLst>
              <a:ext uri="{FF2B5EF4-FFF2-40B4-BE49-F238E27FC236}">
                <a16:creationId xmlns:a16="http://schemas.microsoft.com/office/drawing/2014/main" id="{192B8DC9-3764-C6BF-2E37-9374A273B323}"/>
              </a:ext>
            </a:extLst>
          </p:cNvPr>
          <p:cNvSpPr/>
          <p:nvPr/>
        </p:nvSpPr>
        <p:spPr>
          <a:xfrm>
            <a:off x="1699592" y="5485031"/>
            <a:ext cx="4959626" cy="600164"/>
          </a:xfrm>
          <a:prstGeom prst="snip2DiagRect">
            <a:avLst>
              <a:gd name="adj1" fmla="val 0"/>
              <a:gd name="adj2" fmla="val 50000"/>
            </a:avLst>
          </a:prstGeom>
          <a:solidFill>
            <a:srgbClr val="FFFFFF"/>
          </a:solid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Dubai" panose="020B0503030403030204" pitchFamily="34" charset="-78"/>
                <a:cs typeface="Dubai" panose="020B0503030403030204" pitchFamily="34" charset="-78"/>
              </a:rPr>
              <a:t>LEVEL 1 PASS</a:t>
            </a:r>
          </a:p>
        </p:txBody>
      </p:sp>
      <p:sp>
        <p:nvSpPr>
          <p:cNvPr id="18" name="Rectangle: Diagonal Corners Snipped 17">
            <a:extLst>
              <a:ext uri="{FF2B5EF4-FFF2-40B4-BE49-F238E27FC236}">
                <a16:creationId xmlns:a16="http://schemas.microsoft.com/office/drawing/2014/main" id="{0EF85610-38CA-CF0A-22C2-2E649B573637}"/>
              </a:ext>
            </a:extLst>
          </p:cNvPr>
          <p:cNvSpPr/>
          <p:nvPr/>
        </p:nvSpPr>
        <p:spPr>
          <a:xfrm>
            <a:off x="2130288" y="4817739"/>
            <a:ext cx="4959626" cy="600164"/>
          </a:xfrm>
          <a:prstGeom prst="snip2DiagRect">
            <a:avLst>
              <a:gd name="adj1" fmla="val 0"/>
              <a:gd name="adj2" fmla="val 50000"/>
            </a:avLst>
          </a:prstGeom>
          <a:solidFill>
            <a:srgbClr val="FFFFFF"/>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Dubai" panose="020B0503030403030204" pitchFamily="34" charset="-78"/>
                <a:cs typeface="Dubai" panose="020B0503030403030204" pitchFamily="34" charset="-78"/>
              </a:rPr>
              <a:t>LEVEL 1 MERIT</a:t>
            </a:r>
          </a:p>
        </p:txBody>
      </p:sp>
      <p:sp>
        <p:nvSpPr>
          <p:cNvPr id="22" name="Rectangle: Diagonal Corners Snipped 21">
            <a:extLst>
              <a:ext uri="{FF2B5EF4-FFF2-40B4-BE49-F238E27FC236}">
                <a16:creationId xmlns:a16="http://schemas.microsoft.com/office/drawing/2014/main" id="{858774AC-D043-8669-5EA1-65634EBBE0C4}"/>
              </a:ext>
            </a:extLst>
          </p:cNvPr>
          <p:cNvSpPr/>
          <p:nvPr/>
        </p:nvSpPr>
        <p:spPr>
          <a:xfrm>
            <a:off x="2627244" y="4167149"/>
            <a:ext cx="4959626" cy="600164"/>
          </a:xfrm>
          <a:prstGeom prst="snip2DiagRect">
            <a:avLst>
              <a:gd name="adj1" fmla="val 0"/>
              <a:gd name="adj2" fmla="val 50000"/>
            </a:avLst>
          </a:prstGeom>
          <a:solidFill>
            <a:srgbClr val="FFFFFF"/>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Dubai" panose="020B0503030403030204" pitchFamily="34" charset="-78"/>
                <a:cs typeface="Dubai" panose="020B0503030403030204" pitchFamily="34" charset="-78"/>
              </a:rPr>
              <a:t>LEVEL 1 DISTINCTION</a:t>
            </a:r>
          </a:p>
        </p:txBody>
      </p:sp>
      <p:sp>
        <p:nvSpPr>
          <p:cNvPr id="26" name="Rectangle: Diagonal Corners Snipped 25">
            <a:extLst>
              <a:ext uri="{FF2B5EF4-FFF2-40B4-BE49-F238E27FC236}">
                <a16:creationId xmlns:a16="http://schemas.microsoft.com/office/drawing/2014/main" id="{DB1CD030-A465-01B0-F009-DF4C58555278}"/>
              </a:ext>
            </a:extLst>
          </p:cNvPr>
          <p:cNvSpPr/>
          <p:nvPr/>
        </p:nvSpPr>
        <p:spPr>
          <a:xfrm>
            <a:off x="3117575" y="3516559"/>
            <a:ext cx="4959626" cy="600164"/>
          </a:xfrm>
          <a:prstGeom prst="snip2DiagRect">
            <a:avLst>
              <a:gd name="adj1" fmla="val 0"/>
              <a:gd name="adj2" fmla="val 50000"/>
            </a:avLst>
          </a:prstGeom>
          <a:solidFill>
            <a:srgbClr val="FFFFFF"/>
          </a:solid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Dubai" panose="020B0503030403030204" pitchFamily="34" charset="-78"/>
                <a:cs typeface="Dubai" panose="020B0503030403030204" pitchFamily="34" charset="-78"/>
              </a:rPr>
              <a:t>LEVEL 2 PASS</a:t>
            </a:r>
          </a:p>
        </p:txBody>
      </p:sp>
      <p:sp>
        <p:nvSpPr>
          <p:cNvPr id="30" name="Rectangle: Diagonal Corners Snipped 29">
            <a:extLst>
              <a:ext uri="{FF2B5EF4-FFF2-40B4-BE49-F238E27FC236}">
                <a16:creationId xmlns:a16="http://schemas.microsoft.com/office/drawing/2014/main" id="{0767BA87-C1D6-2B5B-9D90-112401A81ABB}"/>
              </a:ext>
            </a:extLst>
          </p:cNvPr>
          <p:cNvSpPr/>
          <p:nvPr/>
        </p:nvSpPr>
        <p:spPr>
          <a:xfrm>
            <a:off x="3525260" y="2865969"/>
            <a:ext cx="4959626" cy="600164"/>
          </a:xfrm>
          <a:prstGeom prst="snip2DiagRect">
            <a:avLst>
              <a:gd name="adj1" fmla="val 0"/>
              <a:gd name="adj2" fmla="val 50000"/>
            </a:avLst>
          </a:prstGeom>
          <a:solidFill>
            <a:srgbClr val="FFFFFF"/>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Dubai" panose="020B0503030403030204" pitchFamily="34" charset="-78"/>
                <a:cs typeface="Dubai" panose="020B0503030403030204" pitchFamily="34" charset="-78"/>
              </a:rPr>
              <a:t>LEVEL 2 MERIT</a:t>
            </a:r>
          </a:p>
        </p:txBody>
      </p:sp>
      <p:sp>
        <p:nvSpPr>
          <p:cNvPr id="33" name="Rectangle: Diagonal Corners Snipped 32">
            <a:extLst>
              <a:ext uri="{FF2B5EF4-FFF2-40B4-BE49-F238E27FC236}">
                <a16:creationId xmlns:a16="http://schemas.microsoft.com/office/drawing/2014/main" id="{D3E88D05-740F-AC05-5E21-D0A38EF9A4DF}"/>
              </a:ext>
            </a:extLst>
          </p:cNvPr>
          <p:cNvSpPr/>
          <p:nvPr/>
        </p:nvSpPr>
        <p:spPr>
          <a:xfrm>
            <a:off x="4015591" y="2215379"/>
            <a:ext cx="4959626" cy="600164"/>
          </a:xfrm>
          <a:prstGeom prst="snip2DiagRect">
            <a:avLst>
              <a:gd name="adj1" fmla="val 0"/>
              <a:gd name="adj2" fmla="val 50000"/>
            </a:avLst>
          </a:prstGeom>
          <a:solidFill>
            <a:srgbClr val="FFFFFF"/>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Dubai" panose="020B0503030403030204" pitchFamily="34" charset="-78"/>
                <a:cs typeface="Dubai" panose="020B0503030403030204" pitchFamily="34" charset="-78"/>
              </a:rPr>
              <a:t>LEVEL 2 DISTINCTION</a:t>
            </a:r>
          </a:p>
        </p:txBody>
      </p:sp>
      <p:sp>
        <p:nvSpPr>
          <p:cNvPr id="34" name="Rectangle: Diagonal Corners Snipped 33">
            <a:extLst>
              <a:ext uri="{FF2B5EF4-FFF2-40B4-BE49-F238E27FC236}">
                <a16:creationId xmlns:a16="http://schemas.microsoft.com/office/drawing/2014/main" id="{DC9EE7A0-3DA4-47EC-8508-90FB31C3492C}"/>
              </a:ext>
            </a:extLst>
          </p:cNvPr>
          <p:cNvSpPr/>
          <p:nvPr/>
        </p:nvSpPr>
        <p:spPr>
          <a:xfrm>
            <a:off x="4512547" y="1564789"/>
            <a:ext cx="4959626" cy="600164"/>
          </a:xfrm>
          <a:prstGeom prst="snip2DiagRect">
            <a:avLst>
              <a:gd name="adj1" fmla="val 0"/>
              <a:gd name="adj2" fmla="val 50000"/>
            </a:avLst>
          </a:prstGeom>
          <a:solidFill>
            <a:srgbClr val="FFFFFF"/>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latin typeface="Dubai" panose="020B0503030403030204" pitchFamily="34" charset="-78"/>
                <a:cs typeface="Dubai" panose="020B0503030403030204" pitchFamily="34" charset="-78"/>
              </a:rPr>
              <a:t>LEVEL 2 DISTINCTION STAR</a:t>
            </a:r>
          </a:p>
        </p:txBody>
      </p:sp>
      <p:sp>
        <p:nvSpPr>
          <p:cNvPr id="36" name="Oval 35">
            <a:extLst>
              <a:ext uri="{FF2B5EF4-FFF2-40B4-BE49-F238E27FC236}">
                <a16:creationId xmlns:a16="http://schemas.microsoft.com/office/drawing/2014/main" id="{9C9BC1CF-FAAB-7CE7-109E-85C788AED5A2}"/>
              </a:ext>
            </a:extLst>
          </p:cNvPr>
          <p:cNvSpPr>
            <a:spLocks/>
          </p:cNvSpPr>
          <p:nvPr/>
        </p:nvSpPr>
        <p:spPr>
          <a:xfrm>
            <a:off x="9643754" y="3297231"/>
            <a:ext cx="2340000" cy="2340000"/>
          </a:xfrm>
          <a:prstGeom prst="ellipse">
            <a:avLst/>
          </a:prstGeom>
          <a:noFill/>
          <a:ln w="1270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2"/>
                </a:solidFill>
                <a:latin typeface="Dubai" panose="020B0503030403030204" pitchFamily="34" charset="-78"/>
                <a:cs typeface="Dubai" panose="020B0503030403030204" pitchFamily="34" charset="-78"/>
              </a:rPr>
              <a:t>Candidates who do not achieve the uniform marks required to achieve a Level 1 Pass will have their achievement recorded as U and will not receive a certificate</a:t>
            </a:r>
          </a:p>
        </p:txBody>
      </p:sp>
      <p:sp>
        <p:nvSpPr>
          <p:cNvPr id="38" name="TextBox 37">
            <a:extLst>
              <a:ext uri="{FF2B5EF4-FFF2-40B4-BE49-F238E27FC236}">
                <a16:creationId xmlns:a16="http://schemas.microsoft.com/office/drawing/2014/main" id="{F47D3EDB-31D6-8276-DC4D-84E0F1EC9F5C}"/>
              </a:ext>
            </a:extLst>
          </p:cNvPr>
          <p:cNvSpPr txBox="1"/>
          <p:nvPr/>
        </p:nvSpPr>
        <p:spPr>
          <a:xfrm>
            <a:off x="4257545" y="199538"/>
            <a:ext cx="3681264" cy="553998"/>
          </a:xfrm>
          <a:prstGeom prst="rect">
            <a:avLst/>
          </a:prstGeom>
          <a:noFill/>
        </p:spPr>
        <p:txBody>
          <a:bodyPr wrap="none" rtlCol="0">
            <a:spAutoFit/>
          </a:bodyPr>
          <a:lstStyle/>
          <a:p>
            <a:pPr algn="ctr"/>
            <a:r>
              <a:rPr lang="en-GB" sz="3000" b="1" dirty="0">
                <a:solidFill>
                  <a:schemeClr val="tx2"/>
                </a:solidFill>
                <a:latin typeface="Poppins" pitchFamily="2" charset="77"/>
                <a:cs typeface="Poppins" pitchFamily="2" charset="77"/>
              </a:rPr>
              <a:t>ASSESSMENT GRADES</a:t>
            </a:r>
            <a:endParaRPr lang="en-US" sz="3000" b="1" dirty="0">
              <a:solidFill>
                <a:schemeClr val="tx2"/>
              </a:solidFill>
              <a:latin typeface="Poppins" pitchFamily="2" charset="77"/>
              <a:cs typeface="Poppins" pitchFamily="2" charset="77"/>
            </a:endParaRPr>
          </a:p>
        </p:txBody>
      </p:sp>
    </p:spTree>
    <p:extLst>
      <p:ext uri="{BB962C8B-B14F-4D97-AF65-F5344CB8AC3E}">
        <p14:creationId xmlns:p14="http://schemas.microsoft.com/office/powerpoint/2010/main" val="358816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left)">
                                      <p:cBhvr>
                                        <p:cTn id="4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2" grpId="0" animBg="1"/>
      <p:bldP spid="26" grpId="0" animBg="1"/>
      <p:bldP spid="30" grpId="0" animBg="1"/>
      <p:bldP spid="33" grpId="0" animBg="1"/>
      <p:bldP spid="34"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8CA6A0-12C1-929B-0CF4-DF4DD24E9F93}"/>
              </a:ext>
            </a:extLst>
          </p:cNvPr>
          <p:cNvSpPr txBox="1"/>
          <p:nvPr/>
        </p:nvSpPr>
        <p:spPr>
          <a:xfrm>
            <a:off x="4554323" y="199538"/>
            <a:ext cx="3087705" cy="5539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546A"/>
                </a:solidFill>
                <a:effectLst/>
                <a:uLnTx/>
                <a:uFillTx/>
                <a:latin typeface="Poppins" pitchFamily="2" charset="77"/>
                <a:ea typeface="+mn-ea"/>
                <a:cs typeface="Poppins" pitchFamily="2" charset="77"/>
              </a:rPr>
              <a:t>STUDENT QUOTES</a:t>
            </a:r>
            <a:endParaRPr kumimoji="0" lang="en-US" sz="3000" b="1" i="0" u="none" strike="noStrike" kern="1200" cap="none" spc="0" normalizeH="0" baseline="0" noProof="0" dirty="0">
              <a:ln>
                <a:noFill/>
              </a:ln>
              <a:solidFill>
                <a:srgbClr val="44546A"/>
              </a:solidFill>
              <a:effectLst/>
              <a:uLnTx/>
              <a:uFillTx/>
              <a:latin typeface="Poppins" pitchFamily="2" charset="77"/>
              <a:ea typeface="+mn-ea"/>
              <a:cs typeface="Poppins" pitchFamily="2" charset="77"/>
            </a:endParaRPr>
          </a:p>
        </p:txBody>
      </p:sp>
      <p:pic>
        <p:nvPicPr>
          <p:cNvPr id="6" name="Picture 5">
            <a:extLst>
              <a:ext uri="{FF2B5EF4-FFF2-40B4-BE49-F238E27FC236}">
                <a16:creationId xmlns:a16="http://schemas.microsoft.com/office/drawing/2014/main" id="{61C8E112-D51D-2736-7082-67ECDF47127F}"/>
              </a:ext>
            </a:extLst>
          </p:cNvPr>
          <p:cNvPicPr>
            <a:picLocks noChangeAspect="1"/>
          </p:cNvPicPr>
          <p:nvPr/>
        </p:nvPicPr>
        <p:blipFill rotWithShape="1">
          <a:blip r:embed="rId2">
            <a:duotone>
              <a:schemeClr val="accent1">
                <a:shade val="45000"/>
                <a:satMod val="135000"/>
              </a:schemeClr>
              <a:prstClr val="white"/>
            </a:duotone>
            <a:alphaModFix amt="50000"/>
          </a:blip>
          <a:srcRect b="18547"/>
          <a:stretch/>
        </p:blipFill>
        <p:spPr>
          <a:xfrm>
            <a:off x="1271381" y="1202653"/>
            <a:ext cx="1586289" cy="1292087"/>
          </a:xfrm>
          <a:prstGeom prst="rect">
            <a:avLst/>
          </a:prstGeom>
        </p:spPr>
      </p:pic>
      <p:pic>
        <p:nvPicPr>
          <p:cNvPr id="7" name="Picture 6">
            <a:extLst>
              <a:ext uri="{FF2B5EF4-FFF2-40B4-BE49-F238E27FC236}">
                <a16:creationId xmlns:a16="http://schemas.microsoft.com/office/drawing/2014/main" id="{E24380C2-D2F2-CF2F-5A0E-CE8E9FCDD9C2}"/>
              </a:ext>
            </a:extLst>
          </p:cNvPr>
          <p:cNvPicPr>
            <a:picLocks noChangeAspect="1"/>
          </p:cNvPicPr>
          <p:nvPr/>
        </p:nvPicPr>
        <p:blipFill rotWithShape="1">
          <a:blip r:embed="rId2">
            <a:duotone>
              <a:schemeClr val="accent6">
                <a:shade val="45000"/>
                <a:satMod val="135000"/>
              </a:schemeClr>
              <a:prstClr val="white"/>
            </a:duotone>
            <a:alphaModFix amt="50000"/>
          </a:blip>
          <a:srcRect b="18547"/>
          <a:stretch/>
        </p:blipFill>
        <p:spPr>
          <a:xfrm>
            <a:off x="2576720" y="2782956"/>
            <a:ext cx="1586289" cy="1292087"/>
          </a:xfrm>
          <a:prstGeom prst="rect">
            <a:avLst/>
          </a:prstGeom>
        </p:spPr>
      </p:pic>
      <p:pic>
        <p:nvPicPr>
          <p:cNvPr id="8" name="Picture 7">
            <a:extLst>
              <a:ext uri="{FF2B5EF4-FFF2-40B4-BE49-F238E27FC236}">
                <a16:creationId xmlns:a16="http://schemas.microsoft.com/office/drawing/2014/main" id="{7C8836FF-54C1-4202-E755-FB6591086D46}"/>
              </a:ext>
            </a:extLst>
          </p:cNvPr>
          <p:cNvPicPr>
            <a:picLocks noChangeAspect="1"/>
          </p:cNvPicPr>
          <p:nvPr/>
        </p:nvPicPr>
        <p:blipFill rotWithShape="1">
          <a:blip r:embed="rId2">
            <a:duotone>
              <a:schemeClr val="accent4">
                <a:shade val="45000"/>
                <a:satMod val="135000"/>
              </a:schemeClr>
              <a:prstClr val="white"/>
            </a:duotone>
            <a:alphaModFix amt="50000"/>
          </a:blip>
          <a:srcRect b="18547"/>
          <a:stretch/>
        </p:blipFill>
        <p:spPr>
          <a:xfrm>
            <a:off x="3850630" y="4313572"/>
            <a:ext cx="1586289" cy="1292087"/>
          </a:xfrm>
          <a:prstGeom prst="rect">
            <a:avLst/>
          </a:prstGeom>
        </p:spPr>
      </p:pic>
      <p:sp>
        <p:nvSpPr>
          <p:cNvPr id="9" name="Freeform 64">
            <a:extLst>
              <a:ext uri="{FF2B5EF4-FFF2-40B4-BE49-F238E27FC236}">
                <a16:creationId xmlns:a16="http://schemas.microsoft.com/office/drawing/2014/main" id="{9E670FF2-DAFE-4272-A88A-7C97D853F9C9}"/>
              </a:ext>
            </a:extLst>
          </p:cNvPr>
          <p:cNvSpPr>
            <a:spLocks noChangeArrowheads="1"/>
          </p:cNvSpPr>
          <p:nvPr/>
        </p:nvSpPr>
        <p:spPr bwMode="auto">
          <a:xfrm>
            <a:off x="3023774" y="1202653"/>
            <a:ext cx="5225704" cy="1292087"/>
          </a:xfrm>
          <a:prstGeom prst="roundRect">
            <a:avLst>
              <a:gd name="adj" fmla="val 9389"/>
            </a:avLst>
          </a:prstGeom>
          <a:solidFill>
            <a:srgbClr val="FFFFFF">
              <a:alpha val="50196"/>
            </a:srgbClr>
          </a:solidFill>
          <a:ln w="50800" cap="flat">
            <a:solidFill>
              <a:srgbClr val="1D4999">
                <a:alpha val="50196"/>
              </a:srgbClr>
            </a:solidFill>
            <a:round/>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Dubai" panose="020B0503030403030204" pitchFamily="34" charset="-78"/>
                <a:ea typeface="Open Sans" panose="020B0606030504020204" pitchFamily="34" charset="0"/>
                <a:cs typeface="Dubai" panose="020B0503030403030204" pitchFamily="34" charset="-78"/>
              </a:rPr>
              <a:t>“THE LINKS TO REAL-LIFE BRIEFS SHOW US HOW WE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Dubai" panose="020B0503030403030204" pitchFamily="34" charset="-78"/>
                <a:ea typeface="Open Sans" panose="020B0606030504020204" pitchFamily="34" charset="0"/>
                <a:cs typeface="Dubai" panose="020B0503030403030204" pitchFamily="34" charset="-78"/>
              </a:rPr>
              <a:t>CAN TAKE THE SKILLS WE ARE LEARNING AND APPLY THEM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Dubai" panose="020B0503030403030204" pitchFamily="34" charset="-78"/>
                <a:ea typeface="Open Sans" panose="020B0606030504020204" pitchFamily="34" charset="0"/>
                <a:cs typeface="Dubai" panose="020B0503030403030204" pitchFamily="34" charset="-78"/>
              </a:rPr>
              <a:t>IN A REAL WORKSHOP.”</a:t>
            </a:r>
            <a:endParaRPr kumimoji="0" lang="en-US" sz="1400" b="1" i="0" u="none" strike="noStrike" kern="0" cap="none" spc="0" normalizeH="0" baseline="0" noProof="0" dirty="0">
              <a:ln>
                <a:noFill/>
              </a:ln>
              <a:solidFill>
                <a:prstClr val="black"/>
              </a:solidFill>
              <a:effectLst/>
              <a:uLnTx/>
              <a:uFillTx/>
              <a:latin typeface="Dubai" panose="020B0503030403030204" pitchFamily="34" charset="-78"/>
              <a:ea typeface="Open Sans" panose="020B0606030504020204" pitchFamily="34" charset="0"/>
              <a:cs typeface="Dubai" panose="020B0503030403030204" pitchFamily="34" charset="-78"/>
            </a:endParaRPr>
          </a:p>
        </p:txBody>
      </p:sp>
      <p:sp>
        <p:nvSpPr>
          <p:cNvPr id="10" name="Freeform 64">
            <a:extLst>
              <a:ext uri="{FF2B5EF4-FFF2-40B4-BE49-F238E27FC236}">
                <a16:creationId xmlns:a16="http://schemas.microsoft.com/office/drawing/2014/main" id="{CFDC3F55-ADEE-25FD-8757-FCEA7EC7E81E}"/>
              </a:ext>
            </a:extLst>
          </p:cNvPr>
          <p:cNvSpPr>
            <a:spLocks noChangeArrowheads="1"/>
          </p:cNvSpPr>
          <p:nvPr/>
        </p:nvSpPr>
        <p:spPr bwMode="auto">
          <a:xfrm>
            <a:off x="4389576" y="2758112"/>
            <a:ext cx="5225704" cy="1292087"/>
          </a:xfrm>
          <a:prstGeom prst="roundRect">
            <a:avLst>
              <a:gd name="adj" fmla="val 9389"/>
            </a:avLst>
          </a:prstGeom>
          <a:solidFill>
            <a:srgbClr val="FFFFFF">
              <a:alpha val="50196"/>
            </a:srgbClr>
          </a:solidFill>
          <a:ln w="50800" cap="flat">
            <a:solidFill>
              <a:srgbClr val="4A8522">
                <a:alpha val="50196"/>
              </a:srgbClr>
            </a:solidFill>
            <a:round/>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Dubai" panose="020B0503030403030204" pitchFamily="34" charset="-78"/>
                <a:ea typeface="Open Sans" panose="020B0606030504020204" pitchFamily="34" charset="0"/>
                <a:cs typeface="Dubai" panose="020B0503030403030204" pitchFamily="34" charset="-78"/>
              </a:rPr>
              <a:t>“THE EQUIPMENT AND TOOLS ARE USED IN SUCH DIFFERENT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Dubai" panose="020B0503030403030204" pitchFamily="34" charset="-78"/>
                <a:ea typeface="Open Sans" panose="020B0606030504020204" pitchFamily="34" charset="0"/>
                <a:cs typeface="Dubai" panose="020B0503030403030204" pitchFamily="34" charset="-78"/>
              </a:rPr>
              <a:t>WAYS, IT REALLY HELPS YOU TO PROBLEM SOLVE AND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Dubai" panose="020B0503030403030204" pitchFamily="34" charset="-78"/>
                <a:ea typeface="Open Sans" panose="020B0606030504020204" pitchFamily="34" charset="0"/>
                <a:cs typeface="Dubai" panose="020B0503030403030204" pitchFamily="34" charset="-78"/>
              </a:rPr>
              <a:t>MAKE THINGS YOU DIDN’T KNOW YOU WERE CAPABLE OF.”</a:t>
            </a:r>
            <a:endParaRPr kumimoji="0" lang="en-US" sz="1400" b="1" i="0" u="none" strike="noStrike" kern="0" cap="none" spc="0" normalizeH="0" baseline="0" noProof="0" dirty="0">
              <a:ln>
                <a:noFill/>
              </a:ln>
              <a:solidFill>
                <a:prstClr val="black"/>
              </a:solidFill>
              <a:effectLst/>
              <a:uLnTx/>
              <a:uFillTx/>
              <a:latin typeface="Dubai" panose="020B0503030403030204" pitchFamily="34" charset="-78"/>
              <a:ea typeface="Open Sans" panose="020B0606030504020204" pitchFamily="34" charset="0"/>
              <a:cs typeface="Dubai" panose="020B0503030403030204" pitchFamily="34" charset="-78"/>
            </a:endParaRPr>
          </a:p>
        </p:txBody>
      </p:sp>
      <p:sp>
        <p:nvSpPr>
          <p:cNvPr id="11" name="Freeform 64">
            <a:extLst>
              <a:ext uri="{FF2B5EF4-FFF2-40B4-BE49-F238E27FC236}">
                <a16:creationId xmlns:a16="http://schemas.microsoft.com/office/drawing/2014/main" id="{B2E88C7F-16C2-2FDA-026B-999C7E6E6A95}"/>
              </a:ext>
            </a:extLst>
          </p:cNvPr>
          <p:cNvSpPr>
            <a:spLocks noChangeArrowheads="1"/>
          </p:cNvSpPr>
          <p:nvPr/>
        </p:nvSpPr>
        <p:spPr bwMode="auto">
          <a:xfrm>
            <a:off x="5636626" y="4318544"/>
            <a:ext cx="5225704" cy="1292087"/>
          </a:xfrm>
          <a:prstGeom prst="roundRect">
            <a:avLst>
              <a:gd name="adj" fmla="val 9389"/>
            </a:avLst>
          </a:prstGeom>
          <a:solidFill>
            <a:srgbClr val="FFFFFF">
              <a:alpha val="50196"/>
            </a:srgbClr>
          </a:solidFill>
          <a:ln w="50800" cap="flat">
            <a:solidFill>
              <a:srgbClr val="D29500">
                <a:alpha val="50196"/>
              </a:srgbClr>
            </a:solidFill>
            <a:round/>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Dubai" panose="020B0503030403030204" pitchFamily="34" charset="-78"/>
                <a:ea typeface="Open Sans" panose="020B0606030504020204" pitchFamily="34" charset="0"/>
                <a:cs typeface="Dubai" panose="020B0503030403030204" pitchFamily="34" charset="-78"/>
              </a:rPr>
              <a:t>“EASILY MY FAVOURITE SUBJECT. THE TEACHERS REALLY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Dubai" panose="020B0503030403030204" pitchFamily="34" charset="-78"/>
                <a:ea typeface="Open Sans" panose="020B0606030504020204" pitchFamily="34" charset="0"/>
                <a:cs typeface="Dubai" panose="020B0503030403030204" pitchFamily="34" charset="-78"/>
              </a:rPr>
              <a:t>HELP YOU AND GIVE GREAT DEMONSTRATIONS TO HELP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Dubai" panose="020B0503030403030204" pitchFamily="34" charset="-78"/>
                <a:ea typeface="Open Sans" panose="020B0606030504020204" pitchFamily="34" charset="0"/>
                <a:cs typeface="Dubai" panose="020B0503030403030204" pitchFamily="34" charset="-78"/>
              </a:rPr>
              <a:t>YOU MAKE PROFESSIONAL LOOKING PRODUCTS.”</a:t>
            </a:r>
            <a:endParaRPr kumimoji="0" lang="en-US" sz="1400" b="1" i="0" u="none" strike="noStrike" kern="0" cap="none" spc="0" normalizeH="0" baseline="0" noProof="0" dirty="0">
              <a:ln>
                <a:noFill/>
              </a:ln>
              <a:solidFill>
                <a:prstClr val="black"/>
              </a:solidFill>
              <a:effectLst/>
              <a:uLnTx/>
              <a:uFillTx/>
              <a:latin typeface="Dubai" panose="020B0503030403030204" pitchFamily="34" charset="-78"/>
              <a:ea typeface="Open Sans" panose="020B0606030504020204" pitchFamily="34" charset="0"/>
              <a:cs typeface="Dubai" panose="020B0503030403030204" pitchFamily="34" charset="-78"/>
            </a:endParaRPr>
          </a:p>
        </p:txBody>
      </p:sp>
    </p:spTree>
    <p:extLst>
      <p:ext uri="{BB962C8B-B14F-4D97-AF65-F5344CB8AC3E}">
        <p14:creationId xmlns:p14="http://schemas.microsoft.com/office/powerpoint/2010/main" val="127829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936</TotalTime>
  <Words>412</Words>
  <Application>Microsoft Office PowerPoint</Application>
  <PresentationFormat>Widescreen</PresentationFormat>
  <Paragraphs>48</Paragraphs>
  <Slides>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Dubai</vt:lpstr>
      <vt:lpstr>Lato Light</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Gemma Revell</dc:creator>
  <cp:lastModifiedBy>Paul Day</cp:lastModifiedBy>
  <cp:revision>58</cp:revision>
  <cp:lastPrinted>2021-06-08T11:30:05Z</cp:lastPrinted>
  <dcterms:created xsi:type="dcterms:W3CDTF">2019-08-27T11:52:48Z</dcterms:created>
  <dcterms:modified xsi:type="dcterms:W3CDTF">2022-09-19T14:40:11Z</dcterms:modified>
</cp:coreProperties>
</file>